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10"/>
  </p:notesMasterIdLst>
  <p:sldIdLst>
    <p:sldId id="276" r:id="rId2"/>
    <p:sldId id="346" r:id="rId3"/>
    <p:sldId id="349" r:id="rId4"/>
    <p:sldId id="367" r:id="rId5"/>
    <p:sldId id="368" r:id="rId6"/>
    <p:sldId id="354" r:id="rId7"/>
    <p:sldId id="370" r:id="rId8"/>
    <p:sldId id="369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99"/>
    <a:srgbClr val="B4B4B4"/>
    <a:srgbClr val="99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741" autoAdjust="0"/>
    <p:restoredTop sz="77791" autoAdjust="0"/>
  </p:normalViewPr>
  <p:slideViewPr>
    <p:cSldViewPr>
      <p:cViewPr varScale="1">
        <p:scale>
          <a:sx n="66" d="100"/>
          <a:sy n="66" d="100"/>
        </p:scale>
        <p:origin x="2294" y="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E4708B-9070-44D4-B6C6-2CDEB191CB5A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C2B2EB-BFC7-417E-97AF-F1CFFDD7D0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7296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C2B2EB-BFC7-417E-97AF-F1CFFDD7D09E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87602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Tell staff who will be working with the class regularly and on</a:t>
            </a:r>
            <a:r>
              <a:rPr lang="en-US" baseline="0" dirty="0"/>
              <a:t> which days.  If you can, photos are good as not all parents will have seen the staff members before!!</a:t>
            </a:r>
          </a:p>
          <a:p>
            <a:endParaRPr lang="en-US" baseline="0" dirty="0"/>
          </a:p>
          <a:p>
            <a:r>
              <a:rPr lang="en-US" baseline="0" dirty="0"/>
              <a:t>Please include PPA cover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C2B2EB-BFC7-417E-97AF-F1CFFDD7D09E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19708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Explain our</a:t>
            </a:r>
            <a:r>
              <a:rPr lang="en-US" baseline="0" dirty="0"/>
              <a:t> school curriculum focus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C2B2EB-BFC7-417E-97AF-F1CFFDD7D09E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77964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Explain our</a:t>
            </a:r>
            <a:r>
              <a:rPr lang="en-US" baseline="0" dirty="0"/>
              <a:t> school curriculum focus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C2B2EB-BFC7-417E-97AF-F1CFFDD7D09E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0068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Explain our</a:t>
            </a:r>
            <a:r>
              <a:rPr lang="en-US" baseline="0" dirty="0"/>
              <a:t> school </a:t>
            </a:r>
            <a:r>
              <a:rPr lang="en-US" baseline="0"/>
              <a:t>curriculum focus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C2B2EB-BFC7-417E-97AF-F1CFFDD7D09E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75012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Homework – make it clear that we will not respond to each individual</a:t>
            </a:r>
            <a:r>
              <a:rPr lang="en-US" baseline="0" dirty="0"/>
              <a:t> piece of work, but will as a whole.  The following week, work may be tailored to address any issues or next steps from the previous week.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C2B2EB-BFC7-417E-97AF-F1CFFDD7D09E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43451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Homework – make it clear that we will not respond to each individual</a:t>
            </a:r>
            <a:r>
              <a:rPr lang="en-US" baseline="0" dirty="0"/>
              <a:t> piece of work, but will as a whole.  The following week, work may be tailored to address any issues or next steps from the previous week.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C2B2EB-BFC7-417E-97AF-F1CFFDD7D09E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49408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C2B2EB-BFC7-417E-97AF-F1CFFDD7D09E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76662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BC07-F55F-4496-8BEA-F1ECEB5BFA62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3794C-DD63-40FB-8AD7-8FB2F712BF2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BC07-F55F-4496-8BEA-F1ECEB5BFA62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3794C-DD63-40FB-8AD7-8FB2F712BF2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BC07-F55F-4496-8BEA-F1ECEB5BFA62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3794C-DD63-40FB-8AD7-8FB2F712BF2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BC07-F55F-4496-8BEA-F1ECEB5BFA62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3794C-DD63-40FB-8AD7-8FB2F712BF2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2" y="1812927"/>
            <a:ext cx="347127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280" y="1812927"/>
            <a:ext cx="347127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BC07-F55F-4496-8BEA-F1ECEB5BFA62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3794C-DD63-40FB-8AD7-8FB2F712BF2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BC07-F55F-4496-8BEA-F1ECEB5BFA62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3794C-DD63-40FB-8AD7-8FB2F712BF2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BC07-F55F-4496-8BEA-F1ECEB5BFA62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3794C-DD63-40FB-8AD7-8FB2F712BF2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BC07-F55F-4496-8BEA-F1ECEB5BFA62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3794C-DD63-40FB-8AD7-8FB2F712BF2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1387058"/>
            <a:ext cx="3297953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3" y="2500312"/>
            <a:ext cx="3297954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BC07-F55F-4496-8BEA-F1ECEB5BFA62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3794C-DD63-40FB-8AD7-8FB2F712BF2F}" type="slidenum">
              <a:rPr lang="en-GB" smtClean="0"/>
              <a:t>‹#›</a:t>
            </a:fld>
            <a:endParaRPr lang="en-GB"/>
          </a:p>
        </p:txBody>
      </p:sp>
      <p:grpSp>
        <p:nvGrpSpPr>
          <p:cNvPr id="16" name="Group 15"/>
          <p:cNvGrpSpPr/>
          <p:nvPr/>
        </p:nvGrpSpPr>
        <p:grpSpPr>
          <a:xfrm>
            <a:off x="4516154" y="994387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674192" y="1601512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BC07-F55F-4496-8BEA-F1ECEB5BFA62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3794C-DD63-40FB-8AD7-8FB2F712BF2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BC07-F55F-4496-8BEA-F1ECEB5BFA62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3794C-DD63-40FB-8AD7-8FB2F712BF2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9000">
              <a:schemeClr val="bg2">
                <a:tint val="97000"/>
                <a:shade val="80000"/>
                <a:hueMod val="110000"/>
                <a:satMod val="120000"/>
              </a:schemeClr>
            </a:gs>
            <a:gs pos="0">
              <a:schemeClr val="accent6">
                <a:lumMod val="60000"/>
                <a:lumOff val="4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Oval 55"/>
          <p:cNvSpPr>
            <a:spLocks noChangeAspect="1"/>
          </p:cNvSpPr>
          <p:nvPr/>
        </p:nvSpPr>
        <p:spPr>
          <a:xfrm>
            <a:off x="-69625" y="4042576"/>
            <a:ext cx="1743945" cy="1909234"/>
          </a:xfrm>
          <a:custGeom>
            <a:avLst/>
            <a:gdLst/>
            <a:ahLst/>
            <a:cxnLst/>
            <a:rect l="l" t="t" r="r" b="b"/>
            <a:pathLst>
              <a:path w="1743945" h="1909234">
                <a:moveTo>
                  <a:pt x="789328" y="0"/>
                </a:moveTo>
                <a:cubicBezTo>
                  <a:pt x="1316548" y="0"/>
                  <a:pt x="1743945" y="427397"/>
                  <a:pt x="1743945" y="954617"/>
                </a:cubicBezTo>
                <a:cubicBezTo>
                  <a:pt x="1743945" y="1481837"/>
                  <a:pt x="1316548" y="1909234"/>
                  <a:pt x="789328" y="1909234"/>
                </a:cubicBezTo>
                <a:cubicBezTo>
                  <a:pt x="461080" y="1909234"/>
                  <a:pt x="171527" y="1743562"/>
                  <a:pt x="0" y="1491086"/>
                </a:cubicBezTo>
                <a:lnTo>
                  <a:pt x="0" y="418149"/>
                </a:lnTo>
                <a:cubicBezTo>
                  <a:pt x="171527" y="165673"/>
                  <a:pt x="461080" y="0"/>
                  <a:pt x="789328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3" name="Oval 52"/>
          <p:cNvSpPr>
            <a:spLocks noChangeAspect="1"/>
          </p:cNvSpPr>
          <p:nvPr/>
        </p:nvSpPr>
        <p:spPr>
          <a:xfrm>
            <a:off x="520638" y="1095310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2" name="Oval 51"/>
          <p:cNvSpPr>
            <a:spLocks noChangeAspect="1"/>
          </p:cNvSpPr>
          <p:nvPr/>
        </p:nvSpPr>
        <p:spPr>
          <a:xfrm>
            <a:off x="1878729" y="28293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4" name="Oval 53"/>
          <p:cNvSpPr>
            <a:spLocks noChangeAspect="1"/>
          </p:cNvSpPr>
          <p:nvPr/>
        </p:nvSpPr>
        <p:spPr>
          <a:xfrm>
            <a:off x="520637" y="5729135"/>
            <a:ext cx="1909234" cy="1193756"/>
          </a:xfrm>
          <a:custGeom>
            <a:avLst/>
            <a:gdLst/>
            <a:ahLst/>
            <a:cxnLst/>
            <a:rect l="l" t="t" r="r" b="b"/>
            <a:pathLst>
              <a:path w="1909234" h="1193756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037305"/>
                  <a:pt x="1898721" y="1117537"/>
                  <a:pt x="1877819" y="1193756"/>
                </a:cubicBezTo>
                <a:lnTo>
                  <a:pt x="31415" y="1193756"/>
                </a:lnTo>
                <a:cubicBezTo>
                  <a:pt x="10513" y="1117537"/>
                  <a:pt x="0" y="103730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0" name="Oval 129"/>
          <p:cNvSpPr>
            <a:spLocks noChangeAspect="1"/>
          </p:cNvSpPr>
          <p:nvPr/>
        </p:nvSpPr>
        <p:spPr>
          <a:xfrm>
            <a:off x="-46711" y="-61709"/>
            <a:ext cx="1449107" cy="1677064"/>
          </a:xfrm>
          <a:custGeom>
            <a:avLst/>
            <a:gdLst/>
            <a:ahLst/>
            <a:cxnLst/>
            <a:rect l="l" t="t" r="r" b="b"/>
            <a:pathLst>
              <a:path w="1449107" h="1677064">
                <a:moveTo>
                  <a:pt x="0" y="0"/>
                </a:moveTo>
                <a:lnTo>
                  <a:pt x="1112019" y="0"/>
                </a:lnTo>
                <a:cubicBezTo>
                  <a:pt x="1319407" y="171874"/>
                  <a:pt x="1449107" y="432014"/>
                  <a:pt x="1449107" y="722447"/>
                </a:cubicBezTo>
                <a:cubicBezTo>
                  <a:pt x="1449107" y="1249667"/>
                  <a:pt x="1021710" y="1677064"/>
                  <a:pt x="494490" y="1677064"/>
                </a:cubicBezTo>
                <a:cubicBezTo>
                  <a:pt x="313232" y="1677064"/>
                  <a:pt x="143772" y="1626546"/>
                  <a:pt x="0" y="1537872"/>
                </a:cubicBezTo>
                <a:close/>
              </a:path>
            </a:pathLst>
          </a:custGeom>
          <a:solidFill>
            <a:schemeClr val="tx2">
              <a:lumMod val="75000"/>
              <a:alpha val="14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1" name="Oval 130"/>
          <p:cNvSpPr>
            <a:spLocks noChangeAspect="1"/>
          </p:cNvSpPr>
          <p:nvPr/>
        </p:nvSpPr>
        <p:spPr>
          <a:xfrm>
            <a:off x="924113" y="-16162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2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2" name="Oval 131"/>
          <p:cNvSpPr>
            <a:spLocks noChangeAspect="1"/>
          </p:cNvSpPr>
          <p:nvPr/>
        </p:nvSpPr>
        <p:spPr>
          <a:xfrm>
            <a:off x="0" y="66073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3" name="Oval 132"/>
          <p:cNvSpPr>
            <a:spLocks noChangeAspect="1"/>
          </p:cNvSpPr>
          <p:nvPr/>
        </p:nvSpPr>
        <p:spPr>
          <a:xfrm>
            <a:off x="7497531" y="-61709"/>
            <a:ext cx="1694467" cy="1677064"/>
          </a:xfrm>
          <a:custGeom>
            <a:avLst/>
            <a:gdLst/>
            <a:ahLst/>
            <a:cxnLst/>
            <a:rect l="l" t="t" r="r" b="b"/>
            <a:pathLst>
              <a:path w="1694467" h="1677064">
                <a:moveTo>
                  <a:pt x="337088" y="0"/>
                </a:moveTo>
                <a:lnTo>
                  <a:pt x="1573463" y="0"/>
                </a:lnTo>
                <a:cubicBezTo>
                  <a:pt x="1618202" y="37449"/>
                  <a:pt x="1658454" y="79950"/>
                  <a:pt x="1694467" y="126010"/>
                </a:cubicBezTo>
                <a:lnTo>
                  <a:pt x="1694467" y="1318884"/>
                </a:lnTo>
                <a:cubicBezTo>
                  <a:pt x="1522840" y="1538397"/>
                  <a:pt x="1254922" y="1677064"/>
                  <a:pt x="954617" y="1677064"/>
                </a:cubicBezTo>
                <a:cubicBezTo>
                  <a:pt x="427397" y="1677064"/>
                  <a:pt x="0" y="1249667"/>
                  <a:pt x="0" y="722447"/>
                </a:cubicBezTo>
                <a:cubicBezTo>
                  <a:pt x="0" y="432014"/>
                  <a:pt x="129700" y="171874"/>
                  <a:pt x="337088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4" name="Oval 133"/>
          <p:cNvSpPr>
            <a:spLocks noChangeAspect="1"/>
          </p:cNvSpPr>
          <p:nvPr/>
        </p:nvSpPr>
        <p:spPr>
          <a:xfrm>
            <a:off x="6117502" y="-61708"/>
            <a:ext cx="1909234" cy="1705448"/>
          </a:xfrm>
          <a:custGeom>
            <a:avLst/>
            <a:gdLst/>
            <a:ahLst/>
            <a:cxnLst/>
            <a:rect l="l" t="t" r="r" b="b"/>
            <a:pathLst>
              <a:path w="1909234" h="1705448">
                <a:moveTo>
                  <a:pt x="371490" y="0"/>
                </a:moveTo>
                <a:lnTo>
                  <a:pt x="1537745" y="0"/>
                </a:lnTo>
                <a:cubicBezTo>
                  <a:pt x="1764760" y="171517"/>
                  <a:pt x="1909234" y="444302"/>
                  <a:pt x="1909234" y="750831"/>
                </a:cubicBezTo>
                <a:cubicBezTo>
                  <a:pt x="1909234" y="1278051"/>
                  <a:pt x="1481837" y="1705448"/>
                  <a:pt x="954617" y="1705448"/>
                </a:cubicBezTo>
                <a:cubicBezTo>
                  <a:pt x="427397" y="1705448"/>
                  <a:pt x="0" y="1278051"/>
                  <a:pt x="0" y="750831"/>
                </a:cubicBezTo>
                <a:cubicBezTo>
                  <a:pt x="0" y="444302"/>
                  <a:pt x="144474" y="171517"/>
                  <a:pt x="37149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5" name="Oval 134"/>
          <p:cNvSpPr>
            <a:spLocks noChangeAspect="1"/>
          </p:cNvSpPr>
          <p:nvPr/>
        </p:nvSpPr>
        <p:spPr>
          <a:xfrm>
            <a:off x="7494454" y="1095309"/>
            <a:ext cx="1697544" cy="1909234"/>
          </a:xfrm>
          <a:custGeom>
            <a:avLst/>
            <a:gdLst/>
            <a:ahLst/>
            <a:cxnLst/>
            <a:rect l="l" t="t" r="r" b="b"/>
            <a:pathLst>
              <a:path w="1697544" h="1909234">
                <a:moveTo>
                  <a:pt x="954617" y="0"/>
                </a:moveTo>
                <a:cubicBezTo>
                  <a:pt x="1256666" y="0"/>
                  <a:pt x="1525952" y="140283"/>
                  <a:pt x="1697544" y="361910"/>
                </a:cubicBezTo>
                <a:lnTo>
                  <a:pt x="1697544" y="1547324"/>
                </a:lnTo>
                <a:cubicBezTo>
                  <a:pt x="1525952" y="1768951"/>
                  <a:pt x="1256666" y="1909234"/>
                  <a:pt x="954617" y="1909234"/>
                </a:cubicBezTo>
                <a:cubicBezTo>
                  <a:pt x="427397" y="1909234"/>
                  <a:pt x="0" y="1481837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6" name="Oval 135"/>
          <p:cNvSpPr>
            <a:spLocks noChangeAspect="1"/>
          </p:cNvSpPr>
          <p:nvPr/>
        </p:nvSpPr>
        <p:spPr>
          <a:xfrm>
            <a:off x="8056674" y="5140346"/>
            <a:ext cx="1137194" cy="1759729"/>
          </a:xfrm>
          <a:custGeom>
            <a:avLst/>
            <a:gdLst/>
            <a:ahLst/>
            <a:cxnLst/>
            <a:rect l="l" t="t" r="r" b="b"/>
            <a:pathLst>
              <a:path w="1137194" h="1759729">
                <a:moveTo>
                  <a:pt x="954617" y="0"/>
                </a:moveTo>
                <a:cubicBezTo>
                  <a:pt x="1017088" y="0"/>
                  <a:pt x="1078157" y="6001"/>
                  <a:pt x="1137194" y="17897"/>
                </a:cubicBezTo>
                <a:lnTo>
                  <a:pt x="1137194" y="1759729"/>
                </a:lnTo>
                <a:lnTo>
                  <a:pt x="443151" y="1759729"/>
                </a:lnTo>
                <a:cubicBezTo>
                  <a:pt x="176544" y="1591075"/>
                  <a:pt x="0" y="1293463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7" name="Oval 136"/>
          <p:cNvSpPr>
            <a:spLocks noChangeAspect="1"/>
          </p:cNvSpPr>
          <p:nvPr/>
        </p:nvSpPr>
        <p:spPr>
          <a:xfrm>
            <a:off x="6661711" y="4362912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8" name="Oval 137"/>
          <p:cNvSpPr>
            <a:spLocks noChangeAspect="1"/>
          </p:cNvSpPr>
          <p:nvPr/>
        </p:nvSpPr>
        <p:spPr>
          <a:xfrm>
            <a:off x="-69625" y="4948766"/>
            <a:ext cx="1353860" cy="1909234"/>
          </a:xfrm>
          <a:custGeom>
            <a:avLst/>
            <a:gdLst/>
            <a:ahLst/>
            <a:cxnLst/>
            <a:rect l="l" t="t" r="r" b="b"/>
            <a:pathLst>
              <a:path w="1353860" h="1909234">
                <a:moveTo>
                  <a:pt x="399243" y="0"/>
                </a:moveTo>
                <a:cubicBezTo>
                  <a:pt x="926463" y="0"/>
                  <a:pt x="1353860" y="427397"/>
                  <a:pt x="1353860" y="954617"/>
                </a:cubicBezTo>
                <a:cubicBezTo>
                  <a:pt x="1353860" y="1481837"/>
                  <a:pt x="926463" y="1909234"/>
                  <a:pt x="399243" y="1909234"/>
                </a:cubicBezTo>
                <a:cubicBezTo>
                  <a:pt x="256544" y="1909234"/>
                  <a:pt x="121158" y="1877924"/>
                  <a:pt x="0" y="1820890"/>
                </a:cubicBezTo>
                <a:lnTo>
                  <a:pt x="0" y="88345"/>
                </a:lnTo>
                <a:cubicBezTo>
                  <a:pt x="121158" y="31311"/>
                  <a:pt x="256544" y="0"/>
                  <a:pt x="399243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9" name="Oval 138"/>
          <p:cNvSpPr>
            <a:spLocks noChangeAspect="1"/>
          </p:cNvSpPr>
          <p:nvPr/>
        </p:nvSpPr>
        <p:spPr>
          <a:xfrm>
            <a:off x="708471" y="479033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0" name="Oval 139"/>
          <p:cNvSpPr>
            <a:spLocks noChangeAspect="1"/>
          </p:cNvSpPr>
          <p:nvPr/>
        </p:nvSpPr>
        <p:spPr>
          <a:xfrm>
            <a:off x="6117503" y="78398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1" name="Oval 140"/>
          <p:cNvSpPr>
            <a:spLocks noChangeAspect="1"/>
          </p:cNvSpPr>
          <p:nvPr/>
        </p:nvSpPr>
        <p:spPr>
          <a:xfrm>
            <a:off x="6459053" y="514034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18" name="Oval 117"/>
          <p:cNvSpPr>
            <a:spLocks noChangeAspect="1"/>
          </p:cNvSpPr>
          <p:nvPr/>
        </p:nvSpPr>
        <p:spPr>
          <a:xfrm>
            <a:off x="8398204" y="597861"/>
            <a:ext cx="793794" cy="1252918"/>
          </a:xfrm>
          <a:custGeom>
            <a:avLst/>
            <a:gdLst/>
            <a:ahLst/>
            <a:cxnLst/>
            <a:rect l="l" t="t" r="r" b="b"/>
            <a:pathLst>
              <a:path w="793794" h="1252918">
                <a:moveTo>
                  <a:pt x="626459" y="0"/>
                </a:moveTo>
                <a:cubicBezTo>
                  <a:pt x="684682" y="0"/>
                  <a:pt x="741049" y="7943"/>
                  <a:pt x="793794" y="25480"/>
                </a:cubicBezTo>
                <a:lnTo>
                  <a:pt x="793794" y="1227438"/>
                </a:lnTo>
                <a:cubicBezTo>
                  <a:pt x="741049" y="1244975"/>
                  <a:pt x="684682" y="1252918"/>
                  <a:pt x="626459" y="1252918"/>
                </a:cubicBezTo>
                <a:cubicBezTo>
                  <a:pt x="280475" y="1252918"/>
                  <a:pt x="0" y="972443"/>
                  <a:pt x="0" y="626459"/>
                </a:cubicBezTo>
                <a:cubicBezTo>
                  <a:pt x="0" y="280475"/>
                  <a:pt x="280475" y="0"/>
                  <a:pt x="626459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/>
          <p:cNvSpPr>
            <a:spLocks noChangeAspect="1"/>
          </p:cNvSpPr>
          <p:nvPr/>
        </p:nvSpPr>
        <p:spPr>
          <a:xfrm>
            <a:off x="6350100" y="206512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/>
          <p:cNvSpPr>
            <a:spLocks noChangeAspect="1"/>
          </p:cNvSpPr>
          <p:nvPr/>
        </p:nvSpPr>
        <p:spPr>
          <a:xfrm>
            <a:off x="6872127" y="1450645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/>
          <p:cNvSpPr>
            <a:spLocks noChangeAspect="1"/>
          </p:cNvSpPr>
          <p:nvPr/>
        </p:nvSpPr>
        <p:spPr>
          <a:xfrm>
            <a:off x="7219068" y="2049927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121"/>
          <p:cNvSpPr>
            <a:spLocks noChangeAspect="1"/>
          </p:cNvSpPr>
          <p:nvPr/>
        </p:nvSpPr>
        <p:spPr>
          <a:xfrm>
            <a:off x="7749416" y="2661634"/>
            <a:ext cx="721308" cy="721308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Oval 122"/>
          <p:cNvSpPr>
            <a:spLocks noChangeAspect="1"/>
          </p:cNvSpPr>
          <p:nvPr/>
        </p:nvSpPr>
        <p:spPr>
          <a:xfrm>
            <a:off x="685054" y="-100976"/>
            <a:ext cx="1193676" cy="697815"/>
          </a:xfrm>
          <a:custGeom>
            <a:avLst/>
            <a:gdLst/>
            <a:ahLst/>
            <a:cxnLst/>
            <a:rect l="l" t="t" r="r" b="b"/>
            <a:pathLst>
              <a:path w="1193676" h="697815">
                <a:moveTo>
                  <a:pt x="10179" y="0"/>
                </a:moveTo>
                <a:lnTo>
                  <a:pt x="1183497" y="0"/>
                </a:lnTo>
                <a:cubicBezTo>
                  <a:pt x="1190746" y="32633"/>
                  <a:pt x="1193676" y="66463"/>
                  <a:pt x="1193676" y="100977"/>
                </a:cubicBezTo>
                <a:cubicBezTo>
                  <a:pt x="1193676" y="430602"/>
                  <a:pt x="926463" y="697815"/>
                  <a:pt x="596838" y="697815"/>
                </a:cubicBezTo>
                <a:cubicBezTo>
                  <a:pt x="267213" y="697815"/>
                  <a:pt x="0" y="430602"/>
                  <a:pt x="0" y="100977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/>
          <p:cNvSpPr>
            <a:spLocks noChangeAspect="1"/>
          </p:cNvSpPr>
          <p:nvPr/>
        </p:nvSpPr>
        <p:spPr>
          <a:xfrm>
            <a:off x="1502638" y="-100976"/>
            <a:ext cx="1029028" cy="459889"/>
          </a:xfrm>
          <a:custGeom>
            <a:avLst/>
            <a:gdLst/>
            <a:ahLst/>
            <a:cxnLst/>
            <a:rect l="l" t="t" r="r" b="b"/>
            <a:pathLst>
              <a:path w="1029028" h="459889">
                <a:moveTo>
                  <a:pt x="0" y="0"/>
                </a:moveTo>
                <a:lnTo>
                  <a:pt x="1029028" y="0"/>
                </a:lnTo>
                <a:cubicBezTo>
                  <a:pt x="1001386" y="259074"/>
                  <a:pt x="781401" y="459889"/>
                  <a:pt x="514514" y="459889"/>
                </a:cubicBezTo>
                <a:cubicBezTo>
                  <a:pt x="247627" y="459889"/>
                  <a:pt x="27642" y="259074"/>
                  <a:pt x="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Oval 124"/>
          <p:cNvSpPr>
            <a:spLocks noChangeAspect="1"/>
          </p:cNvSpPr>
          <p:nvPr/>
        </p:nvSpPr>
        <p:spPr>
          <a:xfrm>
            <a:off x="-69624" y="-100976"/>
            <a:ext cx="590263" cy="612289"/>
          </a:xfrm>
          <a:custGeom>
            <a:avLst/>
            <a:gdLst/>
            <a:ahLst/>
            <a:cxnLst/>
            <a:rect l="l" t="t" r="r" b="b"/>
            <a:pathLst>
              <a:path w="590263" h="612289">
                <a:moveTo>
                  <a:pt x="0" y="0"/>
                </a:moveTo>
                <a:lnTo>
                  <a:pt x="581024" y="0"/>
                </a:lnTo>
                <a:cubicBezTo>
                  <a:pt x="587493" y="29611"/>
                  <a:pt x="590263" y="60308"/>
                  <a:pt x="590263" y="91651"/>
                </a:cubicBezTo>
                <a:cubicBezTo>
                  <a:pt x="590263" y="379191"/>
                  <a:pt x="357165" y="612289"/>
                  <a:pt x="69625" y="612289"/>
                </a:cubicBezTo>
                <a:lnTo>
                  <a:pt x="0" y="605270"/>
                </a:ln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125"/>
          <p:cNvSpPr>
            <a:spLocks noChangeAspect="1"/>
          </p:cNvSpPr>
          <p:nvPr/>
        </p:nvSpPr>
        <p:spPr>
          <a:xfrm>
            <a:off x="277432" y="4321783"/>
            <a:ext cx="1396887" cy="1396887"/>
          </a:xfrm>
          <a:prstGeom prst="ellipse">
            <a:avLst/>
          </a:pr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Oval 126"/>
          <p:cNvSpPr>
            <a:spLocks noChangeAspect="1"/>
          </p:cNvSpPr>
          <p:nvPr/>
        </p:nvSpPr>
        <p:spPr>
          <a:xfrm>
            <a:off x="5792131" y="6489965"/>
            <a:ext cx="1115939" cy="443769"/>
          </a:xfrm>
          <a:custGeom>
            <a:avLst/>
            <a:gdLst/>
            <a:ahLst/>
            <a:cxnLst/>
            <a:rect l="l" t="t" r="r" b="b"/>
            <a:pathLst>
              <a:path w="1115939" h="443769">
                <a:moveTo>
                  <a:pt x="557969" y="0"/>
                </a:moveTo>
                <a:cubicBezTo>
                  <a:pt x="830120" y="0"/>
                  <a:pt x="1058049" y="189335"/>
                  <a:pt x="1115939" y="443769"/>
                </a:cubicBezTo>
                <a:lnTo>
                  <a:pt x="0" y="443769"/>
                </a:lnTo>
                <a:cubicBezTo>
                  <a:pt x="57889" y="189335"/>
                  <a:pt x="285818" y="0"/>
                  <a:pt x="55796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127"/>
          <p:cNvSpPr>
            <a:spLocks noChangeAspect="1"/>
          </p:cNvSpPr>
          <p:nvPr/>
        </p:nvSpPr>
        <p:spPr>
          <a:xfrm>
            <a:off x="6127999" y="6408840"/>
            <a:ext cx="1237019" cy="524894"/>
          </a:xfrm>
          <a:custGeom>
            <a:avLst/>
            <a:gdLst/>
            <a:ahLst/>
            <a:cxnLst/>
            <a:rect l="l" t="t" r="r" b="b"/>
            <a:pathLst>
              <a:path w="1237019" h="524894">
                <a:moveTo>
                  <a:pt x="618509" y="0"/>
                </a:moveTo>
                <a:cubicBezTo>
                  <a:pt x="930325" y="0"/>
                  <a:pt x="1189147" y="226891"/>
                  <a:pt x="1237019" y="524894"/>
                </a:cubicBezTo>
                <a:lnTo>
                  <a:pt x="0" y="524894"/>
                </a:lnTo>
                <a:cubicBezTo>
                  <a:pt x="47872" y="226891"/>
                  <a:pt x="306694" y="0"/>
                  <a:pt x="61850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128"/>
          <p:cNvSpPr>
            <a:spLocks noChangeAspect="1"/>
          </p:cNvSpPr>
          <p:nvPr/>
        </p:nvSpPr>
        <p:spPr>
          <a:xfrm>
            <a:off x="7577655" y="6408841"/>
            <a:ext cx="1211408" cy="524893"/>
          </a:xfrm>
          <a:custGeom>
            <a:avLst/>
            <a:gdLst/>
            <a:ahLst/>
            <a:cxnLst/>
            <a:rect l="l" t="t" r="r" b="b"/>
            <a:pathLst>
              <a:path w="1211408" h="524893">
                <a:moveTo>
                  <a:pt x="605704" y="0"/>
                </a:moveTo>
                <a:cubicBezTo>
                  <a:pt x="914574" y="0"/>
                  <a:pt x="1170243" y="227782"/>
                  <a:pt x="1211408" y="524893"/>
                </a:cubicBezTo>
                <a:lnTo>
                  <a:pt x="0" y="524893"/>
                </a:lnTo>
                <a:cubicBezTo>
                  <a:pt x="41165" y="227782"/>
                  <a:pt x="296834" y="0"/>
                  <a:pt x="605704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96"/>
          <p:cNvSpPr>
            <a:spLocks noChangeAspect="1"/>
          </p:cNvSpPr>
          <p:nvPr/>
        </p:nvSpPr>
        <p:spPr>
          <a:xfrm>
            <a:off x="11073" y="4941986"/>
            <a:ext cx="611230" cy="61123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-69625" y="6172569"/>
            <a:ext cx="778097" cy="750322"/>
          </a:xfrm>
          <a:custGeom>
            <a:avLst/>
            <a:gdLst/>
            <a:ahLst/>
            <a:cxnLst/>
            <a:rect l="l" t="t" r="r" b="b"/>
            <a:pathLst>
              <a:path w="778097" h="750322">
                <a:moveTo>
                  <a:pt x="261411" y="0"/>
                </a:moveTo>
                <a:cubicBezTo>
                  <a:pt x="546769" y="0"/>
                  <a:pt x="778097" y="231328"/>
                  <a:pt x="778097" y="516686"/>
                </a:cubicBezTo>
                <a:cubicBezTo>
                  <a:pt x="778097" y="601179"/>
                  <a:pt x="757816" y="680934"/>
                  <a:pt x="719843" y="750322"/>
                </a:cubicBezTo>
                <a:lnTo>
                  <a:pt x="0" y="750322"/>
                </a:lnTo>
                <a:lnTo>
                  <a:pt x="0" y="73330"/>
                </a:lnTo>
                <a:cubicBezTo>
                  <a:pt x="75863" y="26083"/>
                  <a:pt x="165591" y="0"/>
                  <a:pt x="26141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/>
          <p:cNvSpPr>
            <a:spLocks noChangeAspect="1"/>
          </p:cNvSpPr>
          <p:nvPr/>
        </p:nvSpPr>
        <p:spPr>
          <a:xfrm>
            <a:off x="-69625" y="5158575"/>
            <a:ext cx="563524" cy="897560"/>
          </a:xfrm>
          <a:custGeom>
            <a:avLst/>
            <a:gdLst/>
            <a:ahLst/>
            <a:cxnLst/>
            <a:rect l="l" t="t" r="r" b="b"/>
            <a:pathLst>
              <a:path w="563524" h="897560">
                <a:moveTo>
                  <a:pt x="114744" y="0"/>
                </a:moveTo>
                <a:cubicBezTo>
                  <a:pt x="362598" y="0"/>
                  <a:pt x="563524" y="200926"/>
                  <a:pt x="563524" y="448780"/>
                </a:cubicBezTo>
                <a:cubicBezTo>
                  <a:pt x="563524" y="696634"/>
                  <a:pt x="362598" y="897560"/>
                  <a:pt x="114744" y="897560"/>
                </a:cubicBezTo>
                <a:cubicBezTo>
                  <a:pt x="74918" y="897560"/>
                  <a:pt x="36304" y="892373"/>
                  <a:pt x="0" y="880900"/>
                </a:cubicBezTo>
                <a:lnTo>
                  <a:pt x="0" y="16661"/>
                </a:lnTo>
                <a:cubicBezTo>
                  <a:pt x="36304" y="5188"/>
                  <a:pt x="74918" y="0"/>
                  <a:pt x="11474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/>
          <p:cNvSpPr>
            <a:spLocks noChangeAspect="1"/>
          </p:cNvSpPr>
          <p:nvPr/>
        </p:nvSpPr>
        <p:spPr>
          <a:xfrm>
            <a:off x="-25758" y="482386"/>
            <a:ext cx="598416" cy="905704"/>
          </a:xfrm>
          <a:custGeom>
            <a:avLst/>
            <a:gdLst/>
            <a:ahLst/>
            <a:cxnLst/>
            <a:rect l="l" t="t" r="r" b="b"/>
            <a:pathLst>
              <a:path w="598416" h="905704">
                <a:moveTo>
                  <a:pt x="145564" y="0"/>
                </a:moveTo>
                <a:cubicBezTo>
                  <a:pt x="395667" y="0"/>
                  <a:pt x="598416" y="202749"/>
                  <a:pt x="598416" y="452852"/>
                </a:cubicBezTo>
                <a:cubicBezTo>
                  <a:pt x="598416" y="702955"/>
                  <a:pt x="395667" y="905704"/>
                  <a:pt x="145564" y="905704"/>
                </a:cubicBezTo>
                <a:cubicBezTo>
                  <a:pt x="94398" y="905704"/>
                  <a:pt x="45214" y="897218"/>
                  <a:pt x="0" y="879648"/>
                </a:cubicBezTo>
                <a:lnTo>
                  <a:pt x="0" y="26056"/>
                </a:lnTo>
                <a:cubicBezTo>
                  <a:pt x="45214" y="8486"/>
                  <a:pt x="94398" y="0"/>
                  <a:pt x="14556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/>
          <p:cNvSpPr>
            <a:spLocks noChangeAspect="1"/>
          </p:cNvSpPr>
          <p:nvPr/>
        </p:nvSpPr>
        <p:spPr>
          <a:xfrm>
            <a:off x="474208" y="836793"/>
            <a:ext cx="910817" cy="91081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/>
          <p:cNvSpPr>
            <a:spLocks noChangeAspect="1"/>
          </p:cNvSpPr>
          <p:nvPr/>
        </p:nvSpPr>
        <p:spPr>
          <a:xfrm>
            <a:off x="319223" y="1452260"/>
            <a:ext cx="772993" cy="772993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/>
          <p:cNvSpPr>
            <a:spLocks noChangeAspect="1"/>
          </p:cNvSpPr>
          <p:nvPr/>
        </p:nvSpPr>
        <p:spPr>
          <a:xfrm>
            <a:off x="371257" y="1886983"/>
            <a:ext cx="610366" cy="610366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/>
          <p:cNvSpPr>
            <a:spLocks noChangeAspect="1"/>
          </p:cNvSpPr>
          <p:nvPr/>
        </p:nvSpPr>
        <p:spPr>
          <a:xfrm>
            <a:off x="154676" y="1919682"/>
            <a:ext cx="521764" cy="52176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104"/>
          <p:cNvSpPr>
            <a:spLocks noChangeAspect="1"/>
          </p:cNvSpPr>
          <p:nvPr/>
        </p:nvSpPr>
        <p:spPr>
          <a:xfrm>
            <a:off x="7302517" y="-61709"/>
            <a:ext cx="910818" cy="750833"/>
          </a:xfrm>
          <a:custGeom>
            <a:avLst/>
            <a:gdLst/>
            <a:ahLst/>
            <a:cxnLst/>
            <a:rect l="l" t="t" r="r" b="b"/>
            <a:pathLst>
              <a:path w="910818" h="750833">
                <a:moveTo>
                  <a:pt x="111441" y="0"/>
                </a:moveTo>
                <a:lnTo>
                  <a:pt x="799378" y="0"/>
                </a:lnTo>
                <a:cubicBezTo>
                  <a:pt x="869408" y="78400"/>
                  <a:pt x="910818" y="182076"/>
                  <a:pt x="910818" y="295424"/>
                </a:cubicBezTo>
                <a:cubicBezTo>
                  <a:pt x="910818" y="546939"/>
                  <a:pt x="706924" y="750833"/>
                  <a:pt x="455409" y="750833"/>
                </a:cubicBezTo>
                <a:cubicBezTo>
                  <a:pt x="203894" y="750833"/>
                  <a:pt x="0" y="546939"/>
                  <a:pt x="0" y="295424"/>
                </a:cubicBezTo>
                <a:cubicBezTo>
                  <a:pt x="0" y="182076"/>
                  <a:pt x="41410" y="78400"/>
                  <a:pt x="11144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/>
          <p:cNvSpPr>
            <a:spLocks noChangeAspect="1"/>
          </p:cNvSpPr>
          <p:nvPr/>
        </p:nvSpPr>
        <p:spPr>
          <a:xfrm>
            <a:off x="8718124" y="-61709"/>
            <a:ext cx="473874" cy="613011"/>
          </a:xfrm>
          <a:custGeom>
            <a:avLst/>
            <a:gdLst/>
            <a:ahLst/>
            <a:cxnLst/>
            <a:rect l="l" t="t" r="r" b="b"/>
            <a:pathLst>
              <a:path w="473874" h="613011">
                <a:moveTo>
                  <a:pt x="29684" y="0"/>
                </a:moveTo>
                <a:lnTo>
                  <a:pt x="473874" y="0"/>
                </a:lnTo>
                <a:lnTo>
                  <a:pt x="473874" y="611150"/>
                </a:lnTo>
                <a:cubicBezTo>
                  <a:pt x="467789" y="612887"/>
                  <a:pt x="461614" y="613011"/>
                  <a:pt x="455409" y="613011"/>
                </a:cubicBezTo>
                <a:cubicBezTo>
                  <a:pt x="203894" y="613011"/>
                  <a:pt x="0" y="409117"/>
                  <a:pt x="0" y="157602"/>
                </a:cubicBezTo>
                <a:cubicBezTo>
                  <a:pt x="0" y="101995"/>
                  <a:pt x="9966" y="48716"/>
                  <a:pt x="2968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/>
          <p:cNvSpPr>
            <a:spLocks noChangeAspect="1"/>
          </p:cNvSpPr>
          <p:nvPr/>
        </p:nvSpPr>
        <p:spPr>
          <a:xfrm>
            <a:off x="7748238" y="282933"/>
            <a:ext cx="1128521" cy="1128521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/>
          <p:cNvSpPr>
            <a:spLocks noChangeAspect="1"/>
          </p:cNvSpPr>
          <p:nvPr/>
        </p:nvSpPr>
        <p:spPr>
          <a:xfrm>
            <a:off x="8914718" y="749603"/>
            <a:ext cx="277280" cy="907992"/>
          </a:xfrm>
          <a:custGeom>
            <a:avLst/>
            <a:gdLst/>
            <a:ahLst/>
            <a:cxnLst/>
            <a:rect l="l" t="t" r="r" b="b"/>
            <a:pathLst>
              <a:path w="277280" h="907992">
                <a:moveTo>
                  <a:pt x="277280" y="0"/>
                </a:moveTo>
                <a:lnTo>
                  <a:pt x="277280" y="907992"/>
                </a:lnTo>
                <a:cubicBezTo>
                  <a:pt x="112021" y="824131"/>
                  <a:pt x="0" y="652146"/>
                  <a:pt x="0" y="453996"/>
                </a:cubicBezTo>
                <a:cubicBezTo>
                  <a:pt x="0" y="255847"/>
                  <a:pt x="112021" y="83861"/>
                  <a:pt x="277280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7590871" y="728498"/>
            <a:ext cx="969734" cy="9697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109"/>
          <p:cNvSpPr>
            <a:spLocks noChangeAspect="1"/>
          </p:cNvSpPr>
          <p:nvPr/>
        </p:nvSpPr>
        <p:spPr>
          <a:xfrm>
            <a:off x="7470041" y="1326476"/>
            <a:ext cx="608190" cy="60819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110"/>
          <p:cNvSpPr>
            <a:spLocks noChangeAspect="1"/>
          </p:cNvSpPr>
          <p:nvPr/>
        </p:nvSpPr>
        <p:spPr>
          <a:xfrm>
            <a:off x="7629941" y="5611427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6972882" y="5242254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/>
          <p:cNvSpPr>
            <a:spLocks noChangeAspect="1"/>
          </p:cNvSpPr>
          <p:nvPr/>
        </p:nvSpPr>
        <p:spPr>
          <a:xfrm>
            <a:off x="7494454" y="4928166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/>
          <p:cNvSpPr>
            <a:spLocks noChangeAspect="1"/>
          </p:cNvSpPr>
          <p:nvPr/>
        </p:nvSpPr>
        <p:spPr>
          <a:xfrm>
            <a:off x="8229034" y="5666511"/>
            <a:ext cx="605634" cy="6056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/>
          <p:cNvSpPr>
            <a:spLocks noChangeAspect="1"/>
          </p:cNvSpPr>
          <p:nvPr/>
        </p:nvSpPr>
        <p:spPr>
          <a:xfrm>
            <a:off x="8078231" y="4097842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/>
          <p:cNvSpPr>
            <a:spLocks noChangeAspect="1"/>
          </p:cNvSpPr>
          <p:nvPr/>
        </p:nvSpPr>
        <p:spPr>
          <a:xfrm>
            <a:off x="8411816" y="5057878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/>
          <p:cNvSpPr>
            <a:spLocks noChangeAspect="1"/>
          </p:cNvSpPr>
          <p:nvPr/>
        </p:nvSpPr>
        <p:spPr>
          <a:xfrm>
            <a:off x="8688590" y="4790335"/>
            <a:ext cx="503408" cy="553550"/>
          </a:xfrm>
          <a:custGeom>
            <a:avLst/>
            <a:gdLst/>
            <a:ahLst/>
            <a:cxnLst/>
            <a:rect l="l" t="t" r="r" b="b"/>
            <a:pathLst>
              <a:path w="503408" h="553550">
                <a:moveTo>
                  <a:pt x="276775" y="0"/>
                </a:moveTo>
                <a:cubicBezTo>
                  <a:pt x="370698" y="0"/>
                  <a:pt x="453694" y="46784"/>
                  <a:pt x="503408" y="118545"/>
                </a:cubicBezTo>
                <a:lnTo>
                  <a:pt x="503408" y="435005"/>
                </a:lnTo>
                <a:cubicBezTo>
                  <a:pt x="453694" y="506767"/>
                  <a:pt x="370698" y="553550"/>
                  <a:pt x="276775" y="553550"/>
                </a:cubicBezTo>
                <a:cubicBezTo>
                  <a:pt x="123916" y="553550"/>
                  <a:pt x="0" y="429634"/>
                  <a:pt x="0" y="276775"/>
                </a:cubicBezTo>
                <a:cubicBezTo>
                  <a:pt x="0" y="123916"/>
                  <a:pt x="123916" y="0"/>
                  <a:pt x="276775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15BC07-F55F-4496-8BEA-F1ECEB5BFA62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F3794C-DD63-40FB-8AD7-8FB2F712BF2F}" type="slidenum">
              <a:rPr lang="en-GB" smtClean="0"/>
              <a:t>‹#›</a:t>
            </a:fld>
            <a:endParaRPr lang="en-GB"/>
          </a:p>
        </p:txBody>
      </p:sp>
      <p:sp>
        <p:nvSpPr>
          <p:cNvPr id="55" name="Oval 54"/>
          <p:cNvSpPr>
            <a:spLocks noChangeAspect="1"/>
          </p:cNvSpPr>
          <p:nvPr/>
        </p:nvSpPr>
        <p:spPr>
          <a:xfrm>
            <a:off x="1583172" y="5454223"/>
            <a:ext cx="1909234" cy="1468668"/>
          </a:xfrm>
          <a:custGeom>
            <a:avLst/>
            <a:gdLst/>
            <a:ahLst/>
            <a:cxnLst/>
            <a:rect l="l" t="t" r="r" b="b"/>
            <a:pathLst>
              <a:path w="1909234" h="1468668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144075"/>
                  <a:pt x="1854043" y="1320642"/>
                  <a:pt x="1758159" y="1468668"/>
                </a:cubicBezTo>
                <a:lnTo>
                  <a:pt x="151075" y="1468668"/>
                </a:lnTo>
                <a:cubicBezTo>
                  <a:pt x="55192" y="1320642"/>
                  <a:pt x="0" y="114407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7" name="Oval 56"/>
          <p:cNvSpPr>
            <a:spLocks noChangeAspect="1"/>
          </p:cNvSpPr>
          <p:nvPr/>
        </p:nvSpPr>
        <p:spPr>
          <a:xfrm>
            <a:off x="8570944" y="3382942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Oval 57"/>
          <p:cNvSpPr>
            <a:spLocks noChangeAspect="1"/>
          </p:cNvSpPr>
          <p:nvPr/>
        </p:nvSpPr>
        <p:spPr>
          <a:xfrm>
            <a:off x="8398204" y="35360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Oval 58"/>
          <p:cNvSpPr>
            <a:spLocks noChangeAspect="1"/>
          </p:cNvSpPr>
          <p:nvPr/>
        </p:nvSpPr>
        <p:spPr>
          <a:xfrm>
            <a:off x="8608408" y="36884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Oval 59"/>
          <p:cNvSpPr>
            <a:spLocks noChangeAspect="1"/>
          </p:cNvSpPr>
          <p:nvPr/>
        </p:nvSpPr>
        <p:spPr>
          <a:xfrm>
            <a:off x="154676" y="2698928"/>
            <a:ext cx="467627" cy="46762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Oval 60"/>
          <p:cNvSpPr>
            <a:spLocks noChangeAspect="1"/>
          </p:cNvSpPr>
          <p:nvPr/>
        </p:nvSpPr>
        <p:spPr>
          <a:xfrm>
            <a:off x="474208" y="3166555"/>
            <a:ext cx="458770" cy="45877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Oval 61"/>
          <p:cNvSpPr>
            <a:spLocks noChangeAspect="1"/>
          </p:cNvSpPr>
          <p:nvPr/>
        </p:nvSpPr>
        <p:spPr>
          <a:xfrm>
            <a:off x="270258" y="3382942"/>
            <a:ext cx="352045" cy="3520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Oval 62"/>
          <p:cNvSpPr>
            <a:spLocks noChangeAspect="1"/>
          </p:cNvSpPr>
          <p:nvPr/>
        </p:nvSpPr>
        <p:spPr>
          <a:xfrm>
            <a:off x="-86601" y="2581479"/>
            <a:ext cx="1360441" cy="1909234"/>
          </a:xfrm>
          <a:custGeom>
            <a:avLst/>
            <a:gdLst/>
            <a:ahLst/>
            <a:cxnLst/>
            <a:rect l="l" t="t" r="r" b="b"/>
            <a:pathLst>
              <a:path w="1360441" h="1909234">
                <a:moveTo>
                  <a:pt x="405824" y="0"/>
                </a:moveTo>
                <a:cubicBezTo>
                  <a:pt x="933044" y="0"/>
                  <a:pt x="1360441" y="427397"/>
                  <a:pt x="1360441" y="954617"/>
                </a:cubicBezTo>
                <a:cubicBezTo>
                  <a:pt x="1360441" y="1481837"/>
                  <a:pt x="933044" y="1909234"/>
                  <a:pt x="405824" y="1909234"/>
                </a:cubicBezTo>
                <a:cubicBezTo>
                  <a:pt x="260527" y="1909234"/>
                  <a:pt x="122812" y="1876773"/>
                  <a:pt x="0" y="1817719"/>
                </a:cubicBezTo>
                <a:lnTo>
                  <a:pt x="0" y="91515"/>
                </a:lnTo>
                <a:cubicBezTo>
                  <a:pt x="122812" y="32461"/>
                  <a:pt x="260527" y="0"/>
                  <a:pt x="405824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64" name="Oval 63"/>
          <p:cNvSpPr>
            <a:spLocks noChangeAspect="1"/>
          </p:cNvSpPr>
          <p:nvPr/>
        </p:nvSpPr>
        <p:spPr>
          <a:xfrm>
            <a:off x="6173123" y="2395416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3" y="553847"/>
            <a:ext cx="8712968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latin typeface="Century Gothic" panose="020B0502020202020204" pitchFamily="34" charset="0"/>
              </a:rPr>
              <a:t>Welcome back!</a:t>
            </a:r>
          </a:p>
          <a:p>
            <a:pPr algn="ctr"/>
            <a:endParaRPr lang="en-GB" sz="4400" b="1" dirty="0">
              <a:latin typeface="Century Gothic" panose="020B0502020202020204" pitchFamily="34" charset="0"/>
            </a:endParaRPr>
          </a:p>
          <a:p>
            <a:pPr algn="ctr"/>
            <a:r>
              <a:rPr lang="en-GB" sz="4400" b="1" dirty="0">
                <a:latin typeface="Century Gothic" panose="020B0502020202020204" pitchFamily="34" charset="0"/>
              </a:rPr>
              <a:t>Meet the Teacher – Year Six</a:t>
            </a:r>
          </a:p>
          <a:p>
            <a:pPr algn="ctr"/>
            <a:endParaRPr lang="en-GB" sz="44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07967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1671408"/>
            <a:ext cx="84969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The Classroom Staff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8" y="44624"/>
            <a:ext cx="1244973" cy="1633681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339752" y="3006677"/>
            <a:ext cx="31438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Mrs Ofosu and Miss Hollis</a:t>
            </a:r>
          </a:p>
        </p:txBody>
      </p:sp>
      <p:sp>
        <p:nvSpPr>
          <p:cNvPr id="5" name="Rectangle 4"/>
          <p:cNvSpPr/>
          <p:nvPr/>
        </p:nvSpPr>
        <p:spPr>
          <a:xfrm>
            <a:off x="1412660" y="5301208"/>
            <a:ext cx="746825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latin typeface="Century Gothic" panose="020B0502020202020204" pitchFamily="34" charset="0"/>
              </a:rPr>
              <a:t>Days that will be different are: </a:t>
            </a:r>
            <a:r>
              <a:rPr lang="en-GB" dirty="0"/>
              <a:t>Tuesday afternoon when Miss Bentley and Mr </a:t>
            </a:r>
            <a:r>
              <a:rPr lang="en-GB" dirty="0" err="1"/>
              <a:t>Billsby</a:t>
            </a:r>
            <a:r>
              <a:rPr lang="en-GB" dirty="0"/>
              <a:t> will teach alongside Miss Hollis. </a:t>
            </a:r>
          </a:p>
          <a:p>
            <a:r>
              <a:rPr lang="en-GB" dirty="0"/>
              <a:t>Miss </a:t>
            </a:r>
            <a:r>
              <a:rPr lang="en-GB"/>
              <a:t>Hollis is in </a:t>
            </a:r>
            <a:r>
              <a:rPr lang="en-GB" dirty="0"/>
              <a:t>year 6 from Monday to Thursday.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46CAF54-D39E-4192-A5B6-2F6CAD05134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924" b="99237" l="9962" r="99234">
                        <a14:foregroundMark x1="44444" y1="26718" x2="44444" y2="26718"/>
                        <a14:foregroundMark x1="58238" y1="28626" x2="59770" y2="59542"/>
                        <a14:foregroundMark x1="59770" y1="59542" x2="58621" y2="60305"/>
                        <a14:foregroundMark x1="45211" y1="40458" x2="40230" y2="98092"/>
                        <a14:foregroundMark x1="40230" y1="98092" x2="40230" y2="98092"/>
                        <a14:foregroundMark x1="80460" y1="87405" x2="90038" y2="99237"/>
                        <a14:foregroundMark x1="90805" y1="98092" x2="97318" y2="98855"/>
                        <a14:foregroundMark x1="94253" y1="88931" x2="99234" y2="95038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070584" y="3371118"/>
            <a:ext cx="1853344" cy="186044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C793583-ED08-4BFD-AB63-266C042FE5F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72000" y="3429000"/>
            <a:ext cx="1853344" cy="1853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42948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95536" y="1628800"/>
            <a:ext cx="84969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Our School Curriculum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8" y="44624"/>
            <a:ext cx="1244973" cy="1633681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-14958" y="2272129"/>
            <a:ext cx="8928992" cy="4585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accent4">
                    <a:lumMod val="90000"/>
                  </a:schemeClr>
                </a:solidFill>
                <a:latin typeface="Century Gothic" panose="020B0502020202020204" pitchFamily="34" charset="0"/>
              </a:rPr>
              <a:t>Our curriculum has been redesigned this year to ensure that it meets the requirements of the national curriculum.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accent4">
                    <a:lumMod val="90000"/>
                  </a:schemeClr>
                </a:solidFill>
                <a:latin typeface="Century Gothic" panose="020B0502020202020204" pitchFamily="34" charset="0"/>
              </a:rPr>
              <a:t>All subjects will be taught to pupils discretely so that they can articulate what they have learnt.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accent4">
                    <a:lumMod val="90000"/>
                  </a:schemeClr>
                </a:solidFill>
                <a:latin typeface="Century Gothic" panose="020B0502020202020204" pitchFamily="34" charset="0"/>
              </a:rPr>
              <a:t>In addition, subjects will also support pupils to develop skills in the areas of our whole-school values and vision: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accent4">
                    <a:lumMod val="90000"/>
                  </a:schemeClr>
                </a:solidFill>
                <a:latin typeface="Century Gothic" panose="020B0502020202020204" pitchFamily="34" charset="0"/>
              </a:rPr>
              <a:t>Communication – how we can explain our ideas and challenge each other well.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accent4">
                    <a:lumMod val="90000"/>
                  </a:schemeClr>
                </a:solidFill>
                <a:latin typeface="Century Gothic" panose="020B0502020202020204" pitchFamily="34" charset="0"/>
              </a:rPr>
              <a:t>Spirituality – exploring spiritual and ethical issues. 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accent4">
                    <a:lumMod val="90000"/>
                  </a:schemeClr>
                </a:solidFill>
                <a:latin typeface="Century Gothic" panose="020B0502020202020204" pitchFamily="34" charset="0"/>
              </a:rPr>
              <a:t>Cultural Capital – seeing and hearing the best that there is to see and hear.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accent4">
                    <a:lumMod val="90000"/>
                  </a:schemeClr>
                </a:solidFill>
                <a:latin typeface="Century Gothic" panose="020B0502020202020204" pitchFamily="34" charset="0"/>
              </a:rPr>
              <a:t>There is more information on the curriculum page of the website.</a:t>
            </a:r>
          </a:p>
        </p:txBody>
      </p:sp>
    </p:spTree>
    <p:extLst>
      <p:ext uri="{BB962C8B-B14F-4D97-AF65-F5344CB8AC3E}">
        <p14:creationId xmlns:p14="http://schemas.microsoft.com/office/powerpoint/2010/main" val="11197848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95536" y="1628800"/>
            <a:ext cx="84969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Our Curriculum this year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8" y="44624"/>
            <a:ext cx="1244973" cy="1633681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81918" y="2312602"/>
            <a:ext cx="8928992" cy="44935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chemeClr val="accent6">
                    <a:lumMod val="60000"/>
                    <a:lumOff val="40000"/>
                  </a:schemeClr>
                </a:solidFill>
                <a:latin typeface="Century Gothic" panose="020B0502020202020204" pitchFamily="34" charset="0"/>
              </a:rPr>
              <a:t>Information will be provided on our class page.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b="1" dirty="0">
                <a:solidFill>
                  <a:schemeClr val="accent4">
                    <a:lumMod val="50000"/>
                  </a:schemeClr>
                </a:solidFill>
                <a:latin typeface="Century Gothic" panose="020B0502020202020204" pitchFamily="34" charset="0"/>
              </a:rPr>
              <a:t>Autumn Term: </a:t>
            </a:r>
            <a:r>
              <a:rPr lang="en-US" sz="2200" dirty="0">
                <a:solidFill>
                  <a:schemeClr val="accent4">
                    <a:lumMod val="50000"/>
                  </a:schemeClr>
                </a:solidFill>
                <a:latin typeface="Century Gothic" panose="020B0502020202020204" pitchFamily="34" charset="0"/>
              </a:rPr>
              <a:t>Ancient Greece and The Maya, Animals including humans, Light, What the Quran Reveals, Incarnation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b="1" dirty="0">
                <a:solidFill>
                  <a:srgbClr val="00B050"/>
                </a:solidFill>
                <a:latin typeface="Century Gothic" panose="020B0502020202020204" pitchFamily="34" charset="0"/>
              </a:rPr>
              <a:t>Spring Term: </a:t>
            </a:r>
            <a:r>
              <a:rPr lang="en-US" sz="2200" dirty="0">
                <a:solidFill>
                  <a:srgbClr val="00B050"/>
                </a:solidFill>
                <a:latin typeface="Century Gothic" panose="020B0502020202020204" pitchFamily="34" charset="0"/>
              </a:rPr>
              <a:t>What is next for our world, Mapping, Electricity, Salvation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Century Gothic" panose="020B0502020202020204" pitchFamily="34" charset="0"/>
              </a:rPr>
              <a:t>Summer Term: </a:t>
            </a:r>
            <a:r>
              <a:rPr lang="en-US" sz="2200" dirty="0">
                <a:solidFill>
                  <a:schemeClr val="accent6">
                    <a:lumMod val="60000"/>
                    <a:lumOff val="40000"/>
                  </a:schemeClr>
                </a:solidFill>
                <a:latin typeface="Century Gothic" panose="020B0502020202020204" pitchFamily="34" charset="0"/>
              </a:rPr>
              <a:t>World War 2, All Living Things, Evolution, Creation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200" dirty="0">
              <a:solidFill>
                <a:schemeClr val="accent6">
                  <a:lumMod val="60000"/>
                  <a:lumOff val="40000"/>
                </a:schemeClr>
              </a:solidFill>
              <a:latin typeface="Century Gothic" panose="020B0502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chemeClr val="accent6">
                    <a:lumMod val="60000"/>
                    <a:lumOff val="40000"/>
                  </a:schemeClr>
                </a:solidFill>
                <a:latin typeface="Century Gothic" panose="020B0502020202020204" pitchFamily="34" charset="0"/>
              </a:rPr>
              <a:t>During the summer term, Year 6 will sit their SATs. There will be more information about this closer to the time but some of our </a:t>
            </a:r>
            <a:r>
              <a:rPr lang="en-US" sz="2200" u="sng" dirty="0">
                <a:solidFill>
                  <a:schemeClr val="accent6">
                    <a:lumMod val="60000"/>
                    <a:lumOff val="40000"/>
                  </a:schemeClr>
                </a:solidFill>
                <a:latin typeface="Century Gothic" panose="020B0502020202020204" pitchFamily="34" charset="0"/>
              </a:rPr>
              <a:t>morning </a:t>
            </a:r>
            <a:r>
              <a:rPr lang="en-US" sz="2200" dirty="0">
                <a:solidFill>
                  <a:schemeClr val="accent6">
                    <a:lumMod val="60000"/>
                    <a:lumOff val="40000"/>
                  </a:schemeClr>
                </a:solidFill>
                <a:latin typeface="Century Gothic" panose="020B0502020202020204" pitchFamily="34" charset="0"/>
              </a:rPr>
              <a:t>and </a:t>
            </a:r>
            <a:r>
              <a:rPr lang="en-US" sz="2200" u="sng" dirty="0">
                <a:solidFill>
                  <a:schemeClr val="accent6">
                    <a:lumMod val="60000"/>
                    <a:lumOff val="40000"/>
                  </a:schemeClr>
                </a:solidFill>
                <a:latin typeface="Century Gothic" panose="020B0502020202020204" pitchFamily="34" charset="0"/>
              </a:rPr>
              <a:t>afternoon</a:t>
            </a:r>
            <a:r>
              <a:rPr lang="en-US" sz="2200" dirty="0">
                <a:solidFill>
                  <a:schemeClr val="accent6">
                    <a:lumMod val="60000"/>
                    <a:lumOff val="40000"/>
                  </a:schemeClr>
                </a:solidFill>
                <a:latin typeface="Century Gothic" panose="020B0502020202020204" pitchFamily="34" charset="0"/>
              </a:rPr>
              <a:t> sessions will be dedicated to revision of key learning. This will be done in a way that is as fun as possible!</a:t>
            </a:r>
          </a:p>
        </p:txBody>
      </p:sp>
    </p:spTree>
    <p:extLst>
      <p:ext uri="{BB962C8B-B14F-4D97-AF65-F5344CB8AC3E}">
        <p14:creationId xmlns:p14="http://schemas.microsoft.com/office/powerpoint/2010/main" val="1586043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95536" y="1628800"/>
            <a:ext cx="84969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Other things to look forward to…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8" y="44624"/>
            <a:ext cx="1244973" cy="1633681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07504" y="2283244"/>
            <a:ext cx="892899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latin typeface="Century Gothic" panose="020B0502020202020204" pitchFamily="34" charset="0"/>
              </a:rPr>
              <a:t>We are hoping to be able to attend different sporting events this year, whether that is as part of a team or as a class. There will be some swimming sessions in the summer term on the school premises. </a:t>
            </a:r>
          </a:p>
          <a:p>
            <a:endParaRPr lang="en-US" sz="2400" dirty="0">
              <a:latin typeface="Century Gothic" panose="020B0502020202020204" pitchFamily="34" charset="0"/>
            </a:endParaRPr>
          </a:p>
          <a:p>
            <a:r>
              <a:rPr lang="en-US" sz="2400" u="sng" dirty="0">
                <a:latin typeface="Century Gothic" panose="020B0502020202020204" pitchFamily="34" charset="0"/>
              </a:rPr>
              <a:t>Trips</a:t>
            </a:r>
            <a:r>
              <a:rPr lang="en-US" sz="2400" dirty="0">
                <a:latin typeface="Century Gothic" panose="020B0502020202020204" pitchFamily="34" charset="0"/>
              </a:rPr>
              <a:t>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>
                <a:latin typeface="Century Gothic" panose="020B0502020202020204" pitchFamily="34" charset="0"/>
              </a:rPr>
              <a:t>Sky Studios </a:t>
            </a:r>
            <a:r>
              <a:rPr lang="en-US" sz="2400" dirty="0">
                <a:latin typeface="Century Gothic" panose="020B0502020202020204" pitchFamily="34" charset="0"/>
              </a:rPr>
              <a:t>– as part of </a:t>
            </a:r>
            <a:r>
              <a:rPr lang="en-US" sz="2400">
                <a:latin typeface="Century Gothic" panose="020B0502020202020204" pitchFamily="34" charset="0"/>
              </a:rPr>
              <a:t>PSHE and literacy </a:t>
            </a:r>
            <a:r>
              <a:rPr lang="en-US" sz="2400" dirty="0">
                <a:latin typeface="Century Gothic" panose="020B0502020202020204" pitchFamily="34" charset="0"/>
              </a:rPr>
              <a:t>work on reports and presenting information.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>
                <a:latin typeface="Century Gothic" panose="020B0502020202020204" pitchFamily="34" charset="0"/>
              </a:rPr>
              <a:t>Chesham Mosque </a:t>
            </a:r>
            <a:r>
              <a:rPr lang="en-US" sz="2400" dirty="0">
                <a:latin typeface="Century Gothic" panose="020B0502020202020204" pitchFamily="34" charset="0"/>
              </a:rPr>
              <a:t>– as part of RE and topic on Islam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>
                <a:latin typeface="Century Gothic" panose="020B0502020202020204" pitchFamily="34" charset="0"/>
              </a:rPr>
              <a:t>Bletchley Park - </a:t>
            </a:r>
            <a:r>
              <a:rPr lang="en-US" sz="2400" dirty="0">
                <a:latin typeface="Century Gothic" panose="020B0502020202020204" pitchFamily="34" charset="0"/>
              </a:rPr>
              <a:t>to enhance our learning on World War 2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>
                <a:latin typeface="Century Gothic" panose="020B0502020202020204" pitchFamily="34" charset="0"/>
              </a:rPr>
              <a:t>Our residential trip </a:t>
            </a:r>
            <a:r>
              <a:rPr lang="en-US" sz="2400" dirty="0">
                <a:latin typeface="Century Gothic" panose="020B0502020202020204" pitchFamily="34" charset="0"/>
              </a:rPr>
              <a:t>– this will happen in the summer term</a:t>
            </a:r>
          </a:p>
          <a:p>
            <a:endParaRPr lang="en-US" sz="24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29255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95536" y="1628800"/>
            <a:ext cx="84969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How you can help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8" y="44624"/>
            <a:ext cx="1244973" cy="1633681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51520" y="2564904"/>
            <a:ext cx="849694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accent4">
                    <a:lumMod val="90000"/>
                  </a:schemeClr>
                </a:solidFill>
                <a:latin typeface="Century Gothic" panose="020B0502020202020204" pitchFamily="34" charset="0"/>
              </a:rPr>
              <a:t>Attendance – we need to be the best class!  Please let us know if your child is unwell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accent4">
                    <a:lumMod val="90000"/>
                  </a:schemeClr>
                </a:solidFill>
                <a:latin typeface="Century Gothic" panose="020B0502020202020204" pitchFamily="34" charset="0"/>
              </a:rPr>
              <a:t>Uniform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000" dirty="0">
                <a:solidFill>
                  <a:schemeClr val="accent4">
                    <a:lumMod val="90000"/>
                  </a:schemeClr>
                </a:solidFill>
                <a:latin typeface="Century Gothic" panose="020B0502020202020204" pitchFamily="34" charset="0"/>
              </a:rPr>
              <a:t>Skirts should be knee length.  (small shorts underneath that can’t be seen, black or navy blue).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000" dirty="0">
                <a:solidFill>
                  <a:schemeClr val="accent4">
                    <a:lumMod val="90000"/>
                  </a:schemeClr>
                </a:solidFill>
                <a:latin typeface="Century Gothic" panose="020B0502020202020204" pitchFamily="34" charset="0"/>
              </a:rPr>
              <a:t>No jewellery (except for religious reasons)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000" dirty="0">
                <a:solidFill>
                  <a:schemeClr val="accent4">
                    <a:lumMod val="90000"/>
                  </a:schemeClr>
                </a:solidFill>
                <a:latin typeface="Century Gothic" panose="020B0502020202020204" pitchFamily="34" charset="0"/>
              </a:rPr>
              <a:t>stud earrings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000" dirty="0">
                <a:solidFill>
                  <a:schemeClr val="accent4">
                    <a:lumMod val="90000"/>
                  </a:schemeClr>
                </a:solidFill>
                <a:latin typeface="Century Gothic" panose="020B0502020202020204" pitchFamily="34" charset="0"/>
              </a:rPr>
              <a:t>1 pair of indoor shoes, 1 outdoor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000" dirty="0">
                <a:solidFill>
                  <a:schemeClr val="accent4">
                    <a:lumMod val="90000"/>
                  </a:schemeClr>
                </a:solidFill>
                <a:latin typeface="Century Gothic" panose="020B0502020202020204" pitchFamily="34" charset="0"/>
              </a:rPr>
              <a:t>Our PE days are Monday and Thursday. </a:t>
            </a:r>
          </a:p>
        </p:txBody>
      </p:sp>
    </p:spTree>
    <p:extLst>
      <p:ext uri="{BB962C8B-B14F-4D97-AF65-F5344CB8AC3E}">
        <p14:creationId xmlns:p14="http://schemas.microsoft.com/office/powerpoint/2010/main" val="4061669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95536" y="1628800"/>
            <a:ext cx="84969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How you can help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8" y="44624"/>
            <a:ext cx="1244973" cy="1633681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13966" y="2643589"/>
            <a:ext cx="806489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accent4">
                    <a:lumMod val="90000"/>
                  </a:schemeClr>
                </a:solidFill>
                <a:latin typeface="Century Gothic" panose="020B0502020202020204" pitchFamily="34" charset="0"/>
              </a:rPr>
              <a:t>Reading expectations </a:t>
            </a:r>
            <a:r>
              <a:rPr lang="en-US" sz="2000" dirty="0">
                <a:solidFill>
                  <a:schemeClr val="accent4">
                    <a:lumMod val="90000"/>
                  </a:schemeClr>
                </a:solidFill>
                <a:latin typeface="Century Gothic" panose="020B0502020202020204" pitchFamily="34" charset="0"/>
              </a:rPr>
              <a:t>– daily reading – please send the book in every day with a signed reading record. </a:t>
            </a:r>
          </a:p>
          <a:p>
            <a:endParaRPr lang="en-US" sz="2400" dirty="0">
              <a:solidFill>
                <a:schemeClr val="accent4">
                  <a:lumMod val="90000"/>
                </a:schemeClr>
              </a:solidFill>
              <a:latin typeface="Century Gothic" panose="020B0502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accent4">
                    <a:lumMod val="90000"/>
                  </a:schemeClr>
                </a:solidFill>
                <a:latin typeface="Century Gothic" panose="020B0502020202020204" pitchFamily="34" charset="0"/>
              </a:rPr>
              <a:t>Homework –</a:t>
            </a:r>
            <a:r>
              <a:rPr lang="en-US" sz="2000" dirty="0">
                <a:solidFill>
                  <a:schemeClr val="accent4">
                    <a:lumMod val="90000"/>
                  </a:schemeClr>
                </a:solidFill>
                <a:latin typeface="Century Gothic" panose="020B0502020202020204" pitchFamily="34" charset="0"/>
              </a:rPr>
              <a:t>Homework will go onto Google Classroom on Friday to be done by Monday.</a:t>
            </a:r>
            <a:endParaRPr lang="en-US" sz="2400" dirty="0">
              <a:solidFill>
                <a:schemeClr val="accent4">
                  <a:lumMod val="90000"/>
                </a:schemeClr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4511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97942" y="2636912"/>
            <a:ext cx="849694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Any questions?</a:t>
            </a:r>
          </a:p>
          <a:p>
            <a:pPr algn="ctr"/>
            <a:endParaRPr lang="en-GB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7" y="188640"/>
            <a:ext cx="1244973" cy="16336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39104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theme/theme1.xml><?xml version="1.0" encoding="utf-8"?>
<a:theme xmlns:a="http://schemas.openxmlformats.org/drawingml/2006/main" name="Summer">
  <a:themeElements>
    <a:clrScheme name="Custom 1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FFE9C9"/>
      </a:accent4>
      <a:accent5>
        <a:srgbClr val="FED394"/>
      </a:accent5>
      <a:accent6>
        <a:srgbClr val="FFC000"/>
      </a:accent6>
      <a:hlink>
        <a:srgbClr val="F49100"/>
      </a:hlink>
      <a:folHlink>
        <a:srgbClr val="85DFD0"/>
      </a:folHlink>
    </a:clrScheme>
    <a:fontScheme name="Summ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umm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2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30000"/>
                <a:lumMod val="10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TM01972873[[fn=Summer]]</Template>
  <TotalTime>2163</TotalTime>
  <Words>635</Words>
  <Application>Microsoft Office PowerPoint</Application>
  <PresentationFormat>On-screen Show (4:3)</PresentationFormat>
  <Paragraphs>59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7" baseType="lpstr">
      <vt:lpstr>Arial</vt:lpstr>
      <vt:lpstr>Calibri</vt:lpstr>
      <vt:lpstr>Century Gothic</vt:lpstr>
      <vt:lpstr>Courier New</vt:lpstr>
      <vt:lpstr>Trebuchet MS</vt:lpstr>
      <vt:lpstr>Verdana</vt:lpstr>
      <vt:lpstr>Wingdings</vt:lpstr>
      <vt:lpstr>Wingdings 2</vt:lpstr>
      <vt:lpstr>Summer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RM Education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If you were the Prime Minister, what would you put in place to deal with extremism?</dc:title>
  <dc:creator>AMaher</dc:creator>
  <cp:lastModifiedBy>Staff - Y Ofosu</cp:lastModifiedBy>
  <cp:revision>137</cp:revision>
  <dcterms:created xsi:type="dcterms:W3CDTF">2015-10-20T07:40:57Z</dcterms:created>
  <dcterms:modified xsi:type="dcterms:W3CDTF">2026-03-25T08:32:56Z</dcterms:modified>
</cp:coreProperties>
</file>