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1"/>
  </p:notesMasterIdLst>
  <p:sldIdLst>
    <p:sldId id="276" r:id="rId2"/>
    <p:sldId id="346" r:id="rId3"/>
    <p:sldId id="347" r:id="rId4"/>
    <p:sldId id="349" r:id="rId5"/>
    <p:sldId id="367" r:id="rId6"/>
    <p:sldId id="368" r:id="rId7"/>
    <p:sldId id="354" r:id="rId8"/>
    <p:sldId id="352" r:id="rId9"/>
    <p:sldId id="3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B4B4B4"/>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1" autoAdjust="0"/>
    <p:restoredTop sz="77791" autoAdjust="0"/>
  </p:normalViewPr>
  <p:slideViewPr>
    <p:cSldViewPr>
      <p:cViewPr varScale="1">
        <p:scale>
          <a:sx n="62" d="100"/>
          <a:sy n="62" d="100"/>
        </p:scale>
        <p:origin x="169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4708B-9070-44D4-B6C6-2CDEB191CB5A}" type="datetimeFigureOut">
              <a:rPr lang="en-GB" smtClean="0"/>
              <a:t>20/09/2023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C2B2EB-BFC7-417E-97AF-F1CFFDD7D09E}" type="slidenum">
              <a:rPr lang="en-GB" smtClean="0"/>
              <a:t>‹#›</a:t>
            </a:fld>
            <a:endParaRPr lang="en-GB"/>
          </a:p>
        </p:txBody>
      </p:sp>
    </p:spTree>
    <p:extLst>
      <p:ext uri="{BB962C8B-B14F-4D97-AF65-F5344CB8AC3E}">
        <p14:creationId xmlns:p14="http://schemas.microsoft.com/office/powerpoint/2010/main" val="14772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staff who will be working with the class regularly and on</a:t>
            </a:r>
            <a:r>
              <a:rPr lang="en-US" baseline="0" dirty="0"/>
              <a:t> which days.  If you can, photos are good as not all parents will have seen the staff members before!!</a:t>
            </a:r>
          </a:p>
          <a:p>
            <a:endParaRPr lang="en-US" baseline="0" dirty="0"/>
          </a:p>
          <a:p>
            <a:r>
              <a:rPr lang="en-US" baseline="0" dirty="0"/>
              <a:t>Please include PPA cover</a:t>
            </a:r>
            <a:endParaRPr lang="en-US" dirty="0"/>
          </a:p>
        </p:txBody>
      </p:sp>
      <p:sp>
        <p:nvSpPr>
          <p:cNvPr id="4" name="Slide Number Placeholder 3"/>
          <p:cNvSpPr>
            <a:spLocks noGrp="1"/>
          </p:cNvSpPr>
          <p:nvPr>
            <p:ph type="sldNum" sz="quarter" idx="5"/>
          </p:nvPr>
        </p:nvSpPr>
        <p:spPr/>
        <p:txBody>
          <a:bodyPr/>
          <a:lstStyle/>
          <a:p>
            <a:fld id="{09C2B2EB-BFC7-417E-97AF-F1CFFDD7D09E}" type="slidenum">
              <a:rPr lang="en-GB" smtClean="0"/>
              <a:t>2</a:t>
            </a:fld>
            <a:endParaRPr lang="en-GB"/>
          </a:p>
        </p:txBody>
      </p:sp>
    </p:spTree>
    <p:extLst>
      <p:ext uri="{BB962C8B-B14F-4D97-AF65-F5344CB8AC3E}">
        <p14:creationId xmlns:p14="http://schemas.microsoft.com/office/powerpoint/2010/main" val="231197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any key changes or main areas of learning and how the children will be able to use them.</a:t>
            </a:r>
          </a:p>
        </p:txBody>
      </p:sp>
      <p:sp>
        <p:nvSpPr>
          <p:cNvPr id="4" name="Slide Number Placeholder 3"/>
          <p:cNvSpPr>
            <a:spLocks noGrp="1"/>
          </p:cNvSpPr>
          <p:nvPr>
            <p:ph type="sldNum" sz="quarter" idx="5"/>
          </p:nvPr>
        </p:nvSpPr>
        <p:spPr/>
        <p:txBody>
          <a:bodyPr/>
          <a:lstStyle/>
          <a:p>
            <a:fld id="{09C2B2EB-BFC7-417E-97AF-F1CFFDD7D09E}" type="slidenum">
              <a:rPr lang="en-GB" smtClean="0"/>
              <a:t>3</a:t>
            </a:fld>
            <a:endParaRPr lang="en-GB"/>
          </a:p>
        </p:txBody>
      </p:sp>
    </p:spTree>
    <p:extLst>
      <p:ext uri="{BB962C8B-B14F-4D97-AF65-F5344CB8AC3E}">
        <p14:creationId xmlns:p14="http://schemas.microsoft.com/office/powerpoint/2010/main" val="94296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our</a:t>
            </a:r>
            <a:r>
              <a:rPr lang="en-US" baseline="0" dirty="0"/>
              <a:t> school curriculum focus</a:t>
            </a:r>
            <a:endParaRPr lang="en-US" dirty="0"/>
          </a:p>
        </p:txBody>
      </p:sp>
      <p:sp>
        <p:nvSpPr>
          <p:cNvPr id="4" name="Slide Number Placeholder 3"/>
          <p:cNvSpPr>
            <a:spLocks noGrp="1"/>
          </p:cNvSpPr>
          <p:nvPr>
            <p:ph type="sldNum" sz="quarter" idx="5"/>
          </p:nvPr>
        </p:nvSpPr>
        <p:spPr/>
        <p:txBody>
          <a:bodyPr/>
          <a:lstStyle/>
          <a:p>
            <a:fld id="{09C2B2EB-BFC7-417E-97AF-F1CFFDD7D09E}" type="slidenum">
              <a:rPr lang="en-GB" smtClean="0"/>
              <a:t>4</a:t>
            </a:fld>
            <a:endParaRPr lang="en-GB"/>
          </a:p>
        </p:txBody>
      </p:sp>
    </p:spTree>
    <p:extLst>
      <p:ext uri="{BB962C8B-B14F-4D97-AF65-F5344CB8AC3E}">
        <p14:creationId xmlns:p14="http://schemas.microsoft.com/office/powerpoint/2010/main" val="877796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our</a:t>
            </a:r>
            <a:r>
              <a:rPr lang="en-US" baseline="0" dirty="0"/>
              <a:t> school curriculum focus</a:t>
            </a:r>
            <a:endParaRPr lang="en-US" dirty="0"/>
          </a:p>
        </p:txBody>
      </p:sp>
      <p:sp>
        <p:nvSpPr>
          <p:cNvPr id="4" name="Slide Number Placeholder 3"/>
          <p:cNvSpPr>
            <a:spLocks noGrp="1"/>
          </p:cNvSpPr>
          <p:nvPr>
            <p:ph type="sldNum" sz="quarter" idx="5"/>
          </p:nvPr>
        </p:nvSpPr>
        <p:spPr/>
        <p:txBody>
          <a:bodyPr/>
          <a:lstStyle/>
          <a:p>
            <a:fld id="{09C2B2EB-BFC7-417E-97AF-F1CFFDD7D09E}" type="slidenum">
              <a:rPr lang="en-GB" smtClean="0"/>
              <a:t>5</a:t>
            </a:fld>
            <a:endParaRPr lang="en-GB"/>
          </a:p>
        </p:txBody>
      </p:sp>
    </p:spTree>
    <p:extLst>
      <p:ext uri="{BB962C8B-B14F-4D97-AF65-F5344CB8AC3E}">
        <p14:creationId xmlns:p14="http://schemas.microsoft.com/office/powerpoint/2010/main" val="28800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our</a:t>
            </a:r>
            <a:r>
              <a:rPr lang="en-US" baseline="0" dirty="0"/>
              <a:t> school </a:t>
            </a:r>
            <a:r>
              <a:rPr lang="en-US" baseline="0"/>
              <a:t>curriculum focus</a:t>
            </a:r>
            <a:endParaRPr lang="en-US" dirty="0"/>
          </a:p>
        </p:txBody>
      </p:sp>
      <p:sp>
        <p:nvSpPr>
          <p:cNvPr id="4" name="Slide Number Placeholder 3"/>
          <p:cNvSpPr>
            <a:spLocks noGrp="1"/>
          </p:cNvSpPr>
          <p:nvPr>
            <p:ph type="sldNum" sz="quarter" idx="5"/>
          </p:nvPr>
        </p:nvSpPr>
        <p:spPr/>
        <p:txBody>
          <a:bodyPr/>
          <a:lstStyle/>
          <a:p>
            <a:fld id="{09C2B2EB-BFC7-417E-97AF-F1CFFDD7D09E}" type="slidenum">
              <a:rPr lang="en-GB" smtClean="0"/>
              <a:t>6</a:t>
            </a:fld>
            <a:endParaRPr lang="en-GB"/>
          </a:p>
        </p:txBody>
      </p:sp>
    </p:spTree>
    <p:extLst>
      <p:ext uri="{BB962C8B-B14F-4D97-AF65-F5344CB8AC3E}">
        <p14:creationId xmlns:p14="http://schemas.microsoft.com/office/powerpoint/2010/main" val="77750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 make it clear that we will not respond to each individual</a:t>
            </a:r>
            <a:r>
              <a:rPr lang="en-US" baseline="0" dirty="0"/>
              <a:t> piece of work, but will as a whole.  The following week, work may be tailored to address any issues or next steps from the previous week.</a:t>
            </a:r>
            <a:endParaRPr lang="en-US" dirty="0"/>
          </a:p>
        </p:txBody>
      </p:sp>
      <p:sp>
        <p:nvSpPr>
          <p:cNvPr id="4" name="Slide Number Placeholder 3"/>
          <p:cNvSpPr>
            <a:spLocks noGrp="1"/>
          </p:cNvSpPr>
          <p:nvPr>
            <p:ph type="sldNum" sz="quarter" idx="5"/>
          </p:nvPr>
        </p:nvSpPr>
        <p:spPr/>
        <p:txBody>
          <a:bodyPr/>
          <a:lstStyle/>
          <a:p>
            <a:fld id="{09C2B2EB-BFC7-417E-97AF-F1CFFDD7D09E}" type="slidenum">
              <a:rPr lang="en-GB" smtClean="0"/>
              <a:t>7</a:t>
            </a:fld>
            <a:endParaRPr lang="en-GB"/>
          </a:p>
        </p:txBody>
      </p:sp>
    </p:spTree>
    <p:extLst>
      <p:ext uri="{BB962C8B-B14F-4D97-AF65-F5344CB8AC3E}">
        <p14:creationId xmlns:p14="http://schemas.microsoft.com/office/powerpoint/2010/main" val="257434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C2B2EB-BFC7-417E-97AF-F1CFFDD7D09E}" type="slidenum">
              <a:rPr lang="en-GB" smtClean="0"/>
              <a:t>8</a:t>
            </a:fld>
            <a:endParaRPr lang="en-GB"/>
          </a:p>
        </p:txBody>
      </p:sp>
    </p:spTree>
    <p:extLst>
      <p:ext uri="{BB962C8B-B14F-4D97-AF65-F5344CB8AC3E}">
        <p14:creationId xmlns:p14="http://schemas.microsoft.com/office/powerpoint/2010/main" val="23044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C2B2EB-BFC7-417E-97AF-F1CFFDD7D09E}" type="slidenum">
              <a:rPr lang="en-GB" smtClean="0"/>
              <a:t>9</a:t>
            </a:fld>
            <a:endParaRPr lang="en-GB"/>
          </a:p>
        </p:txBody>
      </p:sp>
    </p:spTree>
    <p:extLst>
      <p:ext uri="{BB962C8B-B14F-4D97-AF65-F5344CB8AC3E}">
        <p14:creationId xmlns:p14="http://schemas.microsoft.com/office/powerpoint/2010/main" val="48766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15BC07-F55F-4496-8BEA-F1ECEB5BFA6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F3794C-DD63-40FB-8AD7-8FB2F712BF2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15BC07-F55F-4496-8BEA-F1ECEB5BFA6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F3794C-DD63-40FB-8AD7-8FB2F712BF2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15BC07-F55F-4496-8BEA-F1ECEB5BFA6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F3794C-DD63-40FB-8AD7-8FB2F712BF2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15BC07-F55F-4496-8BEA-F1ECEB5BFA6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F3794C-DD63-40FB-8AD7-8FB2F712BF2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15BC07-F55F-4496-8BEA-F1ECEB5BFA6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F3794C-DD63-40FB-8AD7-8FB2F712BF2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15BC07-F55F-4496-8BEA-F1ECEB5BFA62}"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F3794C-DD63-40FB-8AD7-8FB2F712BF2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15BC07-F55F-4496-8BEA-F1ECEB5BFA62}" type="datetimeFigureOut">
              <a:rPr lang="en-GB" smtClean="0"/>
              <a:t>20/09/2023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F3794C-DD63-40FB-8AD7-8FB2F712BF2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15BC07-F55F-4496-8BEA-F1ECEB5BFA62}" type="datetimeFigureOut">
              <a:rPr lang="en-GB" smtClean="0"/>
              <a:t>20/09/2023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F3794C-DD63-40FB-8AD7-8FB2F712BF2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5BC07-F55F-4496-8BEA-F1ECEB5BFA62}" type="datetimeFigureOut">
              <a:rPr lang="en-GB" smtClean="0"/>
              <a:t>20/09/2023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F3794C-DD63-40FB-8AD7-8FB2F712BF2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15BC07-F55F-4496-8BEA-F1ECEB5BFA62}"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F3794C-DD63-40FB-8AD7-8FB2F712BF2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15BC07-F55F-4496-8BEA-F1ECEB5BFA62}"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F3794C-DD63-40FB-8AD7-8FB2F712BF2F}" type="slidenum">
              <a:rPr lang="en-GB" smtClean="0"/>
              <a:t>‹#›</a:t>
            </a:fld>
            <a:endParaRPr lang="en-GB"/>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chemeClr val="bg2">
                <a:tint val="97000"/>
                <a:shade val="80000"/>
                <a:hueMod val="110000"/>
                <a:satMod val="120000"/>
              </a:schemeClr>
            </a:gs>
            <a:gs pos="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0B15BC07-F55F-4496-8BEA-F1ECEB5BFA62}" type="datetimeFigureOut">
              <a:rPr lang="en-GB" smtClean="0"/>
              <a:t>20/09/2023</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6FF3794C-DD63-40FB-8AD7-8FB2F712BF2F}" type="slidenum">
              <a:rPr lang="en-GB" smtClean="0"/>
              <a:t>‹#›</a:t>
            </a:fld>
            <a:endParaRPr lang="en-GB"/>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pta@nashmills.Herts.sch.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3" y="553847"/>
            <a:ext cx="8712968" cy="3170099"/>
          </a:xfrm>
          <a:prstGeom prst="rect">
            <a:avLst/>
          </a:prstGeom>
          <a:noFill/>
        </p:spPr>
        <p:txBody>
          <a:bodyPr wrap="square" rtlCol="0">
            <a:spAutoFit/>
          </a:bodyPr>
          <a:lstStyle/>
          <a:p>
            <a:r>
              <a:rPr lang="en-GB" sz="4400" b="1" dirty="0">
                <a:latin typeface="Century Gothic" panose="020B0502020202020204" pitchFamily="34" charset="0"/>
              </a:rPr>
              <a:t>Welcome back!</a:t>
            </a:r>
          </a:p>
          <a:p>
            <a:endParaRPr lang="en-GB" sz="4400" b="1" dirty="0">
              <a:latin typeface="Century Gothic" panose="020B0502020202020204" pitchFamily="34" charset="0"/>
            </a:endParaRPr>
          </a:p>
          <a:p>
            <a:r>
              <a:rPr lang="en-GB" sz="4400" b="1" dirty="0">
                <a:latin typeface="Century Gothic" panose="020B0502020202020204" pitchFamily="34" charset="0"/>
              </a:rPr>
              <a:t>Meet the Teacher – Year R</a:t>
            </a:r>
          </a:p>
          <a:p>
            <a:endParaRPr lang="en-GB" sz="4400" dirty="0">
              <a:latin typeface="Century Gothic" panose="020B0502020202020204" pitchFamily="34" charset="0"/>
            </a:endParaRPr>
          </a:p>
          <a:p>
            <a:r>
              <a:rPr lang="en-GB" sz="2400" dirty="0">
                <a:latin typeface="Century Gothic" panose="020B0502020202020204" pitchFamily="34" charset="0"/>
              </a:rPr>
              <a:t>September 2023</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0729" y="4869160"/>
            <a:ext cx="2729039" cy="204677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179" y="3789040"/>
            <a:ext cx="4169199" cy="3126899"/>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2527" t="16735" r="11265" b="18167"/>
          <a:stretch/>
        </p:blipFill>
        <p:spPr>
          <a:xfrm>
            <a:off x="6326956" y="3230575"/>
            <a:ext cx="2880320" cy="162965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40997" y="5157191"/>
            <a:ext cx="2416079" cy="181205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80008" y="4015499"/>
            <a:ext cx="1811660" cy="1358745"/>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27163" r="22438"/>
          <a:stretch/>
        </p:blipFill>
        <p:spPr>
          <a:xfrm>
            <a:off x="-47422" y="3788791"/>
            <a:ext cx="1235045" cy="1811911"/>
          </a:xfrm>
          <a:prstGeom prst="rect">
            <a:avLst/>
          </a:prstGeom>
        </p:spPr>
      </p:pic>
    </p:spTree>
    <p:extLst>
      <p:ext uri="{BB962C8B-B14F-4D97-AF65-F5344CB8AC3E}">
        <p14:creationId xmlns:p14="http://schemas.microsoft.com/office/powerpoint/2010/main" val="423079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628800"/>
            <a:ext cx="8496944" cy="646331"/>
          </a:xfrm>
          <a:prstGeom prst="rect">
            <a:avLst/>
          </a:prstGeom>
        </p:spPr>
        <p:txBody>
          <a:bodyPr wrap="square">
            <a:spAutoFit/>
          </a:bodyPr>
          <a:lstStyle/>
          <a:p>
            <a:pPr algn="ctr"/>
            <a:r>
              <a:rPr lang="en-GB" sz="3600" b="1" dirty="0">
                <a:effectLst>
                  <a:outerShdw blurRad="38100" dist="38100" dir="2700000" algn="tl">
                    <a:srgbClr val="000000">
                      <a:alpha val="43137"/>
                    </a:srgbClr>
                  </a:outerShdw>
                </a:effectLst>
                <a:latin typeface="Century Gothic" panose="020B0502020202020204" pitchFamily="34" charset="0"/>
              </a:rPr>
              <a:t>The Reception team</a:t>
            </a: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3928" y="44624"/>
            <a:ext cx="1244973" cy="1633681"/>
          </a:xfrm>
          <a:prstGeom prst="rect">
            <a:avLst/>
          </a:prstGeom>
        </p:spPr>
      </p:pic>
      <p:sp>
        <p:nvSpPr>
          <p:cNvPr id="4" name="TextBox 3"/>
          <p:cNvSpPr txBox="1"/>
          <p:nvPr/>
        </p:nvSpPr>
        <p:spPr>
          <a:xfrm>
            <a:off x="1567154" y="2366878"/>
            <a:ext cx="6367449" cy="3108543"/>
          </a:xfrm>
          <a:prstGeom prst="rect">
            <a:avLst/>
          </a:prstGeom>
          <a:noFill/>
        </p:spPr>
        <p:txBody>
          <a:bodyPr wrap="none" rtlCol="0">
            <a:spAutoFit/>
          </a:bodyPr>
          <a:lstStyle/>
          <a:p>
            <a:pPr algn="ctr"/>
            <a:r>
              <a:rPr lang="en-GB" sz="3200" dirty="0"/>
              <a:t>Mrs Wilson with </a:t>
            </a:r>
          </a:p>
          <a:p>
            <a:pPr algn="ctr"/>
            <a:r>
              <a:rPr lang="en-GB" sz="3200" dirty="0"/>
              <a:t>Ms Bolton, Ms Gamage,</a:t>
            </a:r>
          </a:p>
          <a:p>
            <a:pPr algn="ctr"/>
            <a:r>
              <a:rPr lang="en-GB" sz="3200" dirty="0"/>
              <a:t>Ms Hollis (Mon-Thurs)</a:t>
            </a:r>
          </a:p>
          <a:p>
            <a:pPr algn="ctr"/>
            <a:r>
              <a:rPr lang="en-GB" sz="3200" dirty="0"/>
              <a:t>Ms Impey (afternoons) and </a:t>
            </a:r>
          </a:p>
          <a:p>
            <a:pPr algn="ctr"/>
            <a:r>
              <a:rPr lang="en-GB" sz="3200" dirty="0"/>
              <a:t>Ms Powell.</a:t>
            </a:r>
          </a:p>
          <a:p>
            <a:endParaRPr lang="en-GB" sz="3600" dirty="0"/>
          </a:p>
        </p:txBody>
      </p:sp>
      <p:sp>
        <p:nvSpPr>
          <p:cNvPr id="5" name="Rectangle 4"/>
          <p:cNvSpPr/>
          <p:nvPr/>
        </p:nvSpPr>
        <p:spPr>
          <a:xfrm>
            <a:off x="848158" y="5301208"/>
            <a:ext cx="7987764" cy="646331"/>
          </a:xfrm>
          <a:prstGeom prst="rect">
            <a:avLst/>
          </a:prstGeom>
        </p:spPr>
        <p:txBody>
          <a:bodyPr wrap="none">
            <a:spAutoFit/>
          </a:bodyPr>
          <a:lstStyle/>
          <a:p>
            <a:r>
              <a:rPr lang="en-US" dirty="0">
                <a:solidFill>
                  <a:schemeClr val="accent4">
                    <a:lumMod val="90000"/>
                  </a:schemeClr>
                </a:solidFill>
                <a:latin typeface="Century Gothic" panose="020B0502020202020204" pitchFamily="34" charset="0"/>
              </a:rPr>
              <a:t>Days that will be different are:  </a:t>
            </a:r>
            <a:r>
              <a:rPr lang="en-GB" dirty="0"/>
              <a:t>Tuesday afternoons, which will be </a:t>
            </a:r>
          </a:p>
          <a:p>
            <a:r>
              <a:rPr lang="en-GB" dirty="0"/>
              <a:t>                                           covered by Ms Bolton and Ms Powell.</a:t>
            </a:r>
          </a:p>
        </p:txBody>
      </p:sp>
    </p:spTree>
    <p:extLst>
      <p:ext uri="{BB962C8B-B14F-4D97-AF65-F5344CB8AC3E}">
        <p14:creationId xmlns:p14="http://schemas.microsoft.com/office/powerpoint/2010/main" val="356429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678305"/>
            <a:ext cx="8496944" cy="646331"/>
          </a:xfrm>
          <a:prstGeom prst="rect">
            <a:avLst/>
          </a:prstGeom>
        </p:spPr>
        <p:txBody>
          <a:bodyPr wrap="square">
            <a:spAutoFit/>
          </a:bodyPr>
          <a:lstStyle/>
          <a:p>
            <a:pPr algn="ctr"/>
            <a:r>
              <a:rPr lang="en-GB" sz="3600" b="1" dirty="0">
                <a:effectLst>
                  <a:outerShdw blurRad="38100" dist="38100" dir="2700000" algn="tl">
                    <a:srgbClr val="000000">
                      <a:alpha val="43137"/>
                    </a:srgbClr>
                  </a:outerShdw>
                </a:effectLst>
                <a:latin typeface="Century Gothic" panose="020B0502020202020204" pitchFamily="34" charset="0"/>
              </a:rPr>
              <a:t>Our Classroom</a:t>
            </a: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3928" y="44624"/>
            <a:ext cx="1244973" cy="1633681"/>
          </a:xfrm>
          <a:prstGeom prst="rect">
            <a:avLst/>
          </a:prstGeom>
        </p:spPr>
      </p:pic>
      <p:sp>
        <p:nvSpPr>
          <p:cNvPr id="16" name="TextBox 15">
            <a:extLst>
              <a:ext uri="{FF2B5EF4-FFF2-40B4-BE49-F238E27FC236}">
                <a16:creationId xmlns:a16="http://schemas.microsoft.com/office/drawing/2014/main" id="{20DADF42-B6F3-46F4-9834-12B5C1900156}"/>
              </a:ext>
            </a:extLst>
          </p:cNvPr>
          <p:cNvSpPr txBox="1"/>
          <p:nvPr/>
        </p:nvSpPr>
        <p:spPr>
          <a:xfrm>
            <a:off x="323528" y="5445224"/>
            <a:ext cx="8646478" cy="1015663"/>
          </a:xfrm>
          <a:prstGeom prst="rect">
            <a:avLst/>
          </a:prstGeom>
          <a:noFill/>
        </p:spPr>
        <p:txBody>
          <a:bodyPr wrap="square" rtlCol="0">
            <a:spAutoFit/>
          </a:bodyPr>
          <a:lstStyle/>
          <a:p>
            <a:pPr algn="ctr"/>
            <a:r>
              <a:rPr lang="en-GB" sz="2000" dirty="0"/>
              <a:t>We have various areas in our classroom, which include a reading/reflection space, a maths area, a writing area, a music area, a craft area, an exploration space and a role play area.</a:t>
            </a:r>
          </a:p>
        </p:txBody>
      </p:sp>
      <p:pic>
        <p:nvPicPr>
          <p:cNvPr id="13" name="Picture 12" descr="C:\Users\cjessop\Desktop\Transition booklets\Inside the claasroom.JPG">
            <a:extLst>
              <a:ext uri="{FF2B5EF4-FFF2-40B4-BE49-F238E27FC236}">
                <a16:creationId xmlns:a16="http://schemas.microsoft.com/office/drawing/2014/main" id="{3BF06B3C-5E20-4855-B425-CFEEAFB05E8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539" y="2324636"/>
            <a:ext cx="4544890" cy="2780872"/>
          </a:xfrm>
          <a:prstGeom prst="rect">
            <a:avLst/>
          </a:prstGeom>
          <a:noFill/>
          <a:ln>
            <a:noFill/>
          </a:ln>
        </p:spPr>
      </p:pic>
    </p:spTree>
    <p:extLst>
      <p:ext uri="{BB962C8B-B14F-4D97-AF65-F5344CB8AC3E}">
        <p14:creationId xmlns:p14="http://schemas.microsoft.com/office/powerpoint/2010/main" val="184587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628800"/>
            <a:ext cx="8496944" cy="646331"/>
          </a:xfrm>
          <a:prstGeom prst="rect">
            <a:avLst/>
          </a:prstGeom>
        </p:spPr>
        <p:txBody>
          <a:bodyPr wrap="square">
            <a:spAutoFit/>
          </a:bodyPr>
          <a:lstStyle/>
          <a:p>
            <a:pPr algn="ctr"/>
            <a:r>
              <a:rPr lang="en-GB" sz="3600" b="1" dirty="0">
                <a:effectLst>
                  <a:outerShdw blurRad="38100" dist="38100" dir="2700000" algn="tl">
                    <a:srgbClr val="000000">
                      <a:alpha val="43137"/>
                    </a:srgbClr>
                  </a:outerShdw>
                </a:effectLst>
                <a:latin typeface="Century Gothic" panose="020B0502020202020204" pitchFamily="34" charset="0"/>
              </a:rPr>
              <a:t>Our School Curriculum</a:t>
            </a: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3928" y="44624"/>
            <a:ext cx="1244973" cy="1633681"/>
          </a:xfrm>
          <a:prstGeom prst="rect">
            <a:avLst/>
          </a:prstGeom>
        </p:spPr>
      </p:pic>
      <p:sp>
        <p:nvSpPr>
          <p:cNvPr id="4" name="Rectangle 3"/>
          <p:cNvSpPr/>
          <p:nvPr/>
        </p:nvSpPr>
        <p:spPr>
          <a:xfrm>
            <a:off x="-14958" y="2272129"/>
            <a:ext cx="8928992" cy="4585871"/>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accent4">
                    <a:lumMod val="90000"/>
                  </a:schemeClr>
                </a:solidFill>
                <a:latin typeface="Century Gothic" panose="020B0502020202020204" pitchFamily="34" charset="0"/>
              </a:rPr>
              <a:t>Our curriculum is designed to ensure that it meets the requirements of the national curriculum.</a:t>
            </a:r>
          </a:p>
          <a:p>
            <a:pPr marL="342900" indent="-342900">
              <a:buFont typeface="Arial" panose="020B0604020202020204" pitchFamily="34" charset="0"/>
              <a:buChar char="•"/>
            </a:pPr>
            <a:r>
              <a:rPr lang="en-US" sz="2400" dirty="0">
                <a:solidFill>
                  <a:schemeClr val="accent4">
                    <a:lumMod val="90000"/>
                  </a:schemeClr>
                </a:solidFill>
                <a:latin typeface="Century Gothic" panose="020B0502020202020204" pitchFamily="34" charset="0"/>
              </a:rPr>
              <a:t>All subjects will be taught to pupils discretely so that they can articulate what they have learnt.</a:t>
            </a:r>
          </a:p>
          <a:p>
            <a:pPr marL="342900" indent="-342900">
              <a:buFont typeface="Arial" panose="020B0604020202020204" pitchFamily="34" charset="0"/>
              <a:buChar char="•"/>
            </a:pPr>
            <a:r>
              <a:rPr lang="en-US" sz="2400" dirty="0">
                <a:solidFill>
                  <a:schemeClr val="accent4">
                    <a:lumMod val="90000"/>
                  </a:schemeClr>
                </a:solidFill>
                <a:latin typeface="Century Gothic" panose="020B0502020202020204" pitchFamily="34" charset="0"/>
              </a:rPr>
              <a:t>In addition, subjects will also support pupils to develop skills in the areas of our whole-school values and vision:</a:t>
            </a:r>
          </a:p>
          <a:p>
            <a:pPr marL="1257300" lvl="2" indent="-342900">
              <a:buFont typeface="Arial" panose="020B0604020202020204" pitchFamily="34" charset="0"/>
              <a:buChar char="•"/>
            </a:pPr>
            <a:r>
              <a:rPr lang="en-US" sz="2000" dirty="0">
                <a:solidFill>
                  <a:schemeClr val="accent4">
                    <a:lumMod val="90000"/>
                  </a:schemeClr>
                </a:solidFill>
                <a:latin typeface="Century Gothic" panose="020B0502020202020204" pitchFamily="34" charset="0"/>
              </a:rPr>
              <a:t>Communication – how we can explain our ideas and challenge each other well.</a:t>
            </a:r>
          </a:p>
          <a:p>
            <a:pPr marL="1257300" lvl="2" indent="-342900">
              <a:buFont typeface="Arial" panose="020B0604020202020204" pitchFamily="34" charset="0"/>
              <a:buChar char="•"/>
            </a:pPr>
            <a:r>
              <a:rPr lang="en-US" sz="2000" dirty="0">
                <a:solidFill>
                  <a:schemeClr val="accent4">
                    <a:lumMod val="90000"/>
                  </a:schemeClr>
                </a:solidFill>
                <a:latin typeface="Century Gothic" panose="020B0502020202020204" pitchFamily="34" charset="0"/>
              </a:rPr>
              <a:t>Spirituality – exploring spiritual and ethical issues. </a:t>
            </a:r>
          </a:p>
          <a:p>
            <a:pPr marL="1257300" lvl="2" indent="-342900">
              <a:buFont typeface="Arial" panose="020B0604020202020204" pitchFamily="34" charset="0"/>
              <a:buChar char="•"/>
            </a:pPr>
            <a:r>
              <a:rPr lang="en-US" sz="2000" dirty="0">
                <a:solidFill>
                  <a:schemeClr val="accent4">
                    <a:lumMod val="90000"/>
                  </a:schemeClr>
                </a:solidFill>
                <a:latin typeface="Century Gothic" panose="020B0502020202020204" pitchFamily="34" charset="0"/>
              </a:rPr>
              <a:t>Cultural Capital – seeing and hearing the best that there is to see and hear.</a:t>
            </a:r>
          </a:p>
          <a:p>
            <a:pPr marL="342900" indent="-342900">
              <a:buFont typeface="Arial" panose="020B0604020202020204" pitchFamily="34" charset="0"/>
              <a:buChar char="•"/>
            </a:pPr>
            <a:r>
              <a:rPr lang="en-US" sz="2400" dirty="0">
                <a:solidFill>
                  <a:schemeClr val="accent4">
                    <a:lumMod val="90000"/>
                  </a:schemeClr>
                </a:solidFill>
                <a:latin typeface="Century Gothic" panose="020B0502020202020204" pitchFamily="34" charset="0"/>
              </a:rPr>
              <a:t>There is more information on the curriculum page of the website.</a:t>
            </a:r>
          </a:p>
        </p:txBody>
      </p:sp>
    </p:spTree>
    <p:extLst>
      <p:ext uri="{BB962C8B-B14F-4D97-AF65-F5344CB8AC3E}">
        <p14:creationId xmlns:p14="http://schemas.microsoft.com/office/powerpoint/2010/main" val="11197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84784"/>
            <a:ext cx="8496944" cy="646331"/>
          </a:xfrm>
          <a:prstGeom prst="rect">
            <a:avLst/>
          </a:prstGeom>
        </p:spPr>
        <p:txBody>
          <a:bodyPr wrap="square">
            <a:spAutoFit/>
          </a:bodyPr>
          <a:lstStyle/>
          <a:p>
            <a:pPr algn="ctr"/>
            <a:r>
              <a:rPr lang="en-GB" sz="3600" b="1" dirty="0">
                <a:effectLst>
                  <a:outerShdw blurRad="38100" dist="38100" dir="2700000" algn="tl">
                    <a:srgbClr val="000000">
                      <a:alpha val="43137"/>
                    </a:srgbClr>
                  </a:outerShdw>
                </a:effectLst>
                <a:latin typeface="Century Gothic" panose="020B0502020202020204" pitchFamily="34" charset="0"/>
              </a:rPr>
              <a:t>Our Curriculum this year</a:t>
            </a: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7944" y="154218"/>
            <a:ext cx="1152128" cy="1511848"/>
          </a:xfrm>
          <a:prstGeom prst="rect">
            <a:avLst/>
          </a:prstGeom>
        </p:spPr>
      </p:pic>
      <p:sp>
        <p:nvSpPr>
          <p:cNvPr id="4" name="Rectangle 3"/>
          <p:cNvSpPr/>
          <p:nvPr/>
        </p:nvSpPr>
        <p:spPr>
          <a:xfrm>
            <a:off x="251520" y="2276872"/>
            <a:ext cx="8892480" cy="4247317"/>
          </a:xfrm>
          <a:prstGeom prst="rect">
            <a:avLst/>
          </a:prstGeom>
        </p:spPr>
        <p:txBody>
          <a:bodyPr wrap="square">
            <a:spAutoFit/>
          </a:bodyPr>
          <a:lstStyle/>
          <a:p>
            <a:pPr algn="ctr"/>
            <a:r>
              <a:rPr lang="en-US" sz="2800" dirty="0">
                <a:solidFill>
                  <a:schemeClr val="accent4">
                    <a:lumMod val="90000"/>
                  </a:schemeClr>
                </a:solidFill>
                <a:latin typeface="Century Gothic" panose="020B0502020202020204" pitchFamily="34" charset="0"/>
              </a:rPr>
              <a:t>Our topics are as follows:</a:t>
            </a:r>
          </a:p>
          <a:p>
            <a:pPr marL="342900" indent="-342900">
              <a:buFont typeface="Arial" panose="020B0604020202020204" pitchFamily="34" charset="0"/>
              <a:buChar char="•"/>
            </a:pPr>
            <a:r>
              <a:rPr lang="en-US" sz="2200" dirty="0" err="1">
                <a:solidFill>
                  <a:schemeClr val="accent4">
                    <a:lumMod val="90000"/>
                  </a:schemeClr>
                </a:solidFill>
                <a:latin typeface="Century Gothic" panose="020B0502020202020204" pitchFamily="34" charset="0"/>
              </a:rPr>
              <a:t>Aut</a:t>
            </a:r>
            <a:r>
              <a:rPr lang="en-US" sz="2200" dirty="0">
                <a:solidFill>
                  <a:schemeClr val="accent4">
                    <a:lumMod val="90000"/>
                  </a:schemeClr>
                </a:solidFill>
                <a:latin typeface="Century Gothic" panose="020B0502020202020204" pitchFamily="34" charset="0"/>
              </a:rPr>
              <a:t> Term 1:   </a:t>
            </a:r>
            <a:r>
              <a:rPr lang="en-GB" sz="2200" dirty="0">
                <a:solidFill>
                  <a:schemeClr val="accent4">
                    <a:lumMod val="90000"/>
                  </a:schemeClr>
                </a:solidFill>
                <a:latin typeface="Century Gothic" panose="020B0502020202020204" pitchFamily="34" charset="0"/>
              </a:rPr>
              <a:t>All about me – family, friends, our community</a:t>
            </a:r>
          </a:p>
          <a:p>
            <a:pPr marL="342900" indent="-342900">
              <a:buFont typeface="Arial" panose="020B0604020202020204" pitchFamily="34" charset="0"/>
              <a:buChar char="•"/>
            </a:pPr>
            <a:r>
              <a:rPr lang="en-GB" sz="2200" dirty="0">
                <a:solidFill>
                  <a:schemeClr val="accent4">
                    <a:lumMod val="90000"/>
                  </a:schemeClr>
                </a:solidFill>
                <a:latin typeface="Century Gothic" panose="020B0502020202020204" pitchFamily="34" charset="0"/>
              </a:rPr>
              <a:t>A</a:t>
            </a:r>
            <a:r>
              <a:rPr lang="en-US" sz="2200" dirty="0" err="1">
                <a:solidFill>
                  <a:schemeClr val="accent4">
                    <a:lumMod val="90000"/>
                  </a:schemeClr>
                </a:solidFill>
                <a:latin typeface="Century Gothic" panose="020B0502020202020204" pitchFamily="34" charset="0"/>
              </a:rPr>
              <a:t>ut</a:t>
            </a:r>
            <a:r>
              <a:rPr lang="en-US" sz="2200" dirty="0">
                <a:solidFill>
                  <a:schemeClr val="accent4">
                    <a:lumMod val="90000"/>
                  </a:schemeClr>
                </a:solidFill>
                <a:latin typeface="Century Gothic" panose="020B0502020202020204" pitchFamily="34" charset="0"/>
              </a:rPr>
              <a:t> Term 2:   Space – planets, life on the moon &amp; astronauts</a:t>
            </a:r>
          </a:p>
          <a:p>
            <a:pPr marL="342900" indent="-342900">
              <a:buFont typeface="Arial" panose="020B0604020202020204" pitchFamily="34" charset="0"/>
              <a:buChar char="•"/>
            </a:pPr>
            <a:r>
              <a:rPr lang="en-US" sz="2200" dirty="0">
                <a:solidFill>
                  <a:schemeClr val="accent4">
                    <a:lumMod val="90000"/>
                  </a:schemeClr>
                </a:solidFill>
                <a:latin typeface="Century Gothic" panose="020B0502020202020204" pitchFamily="34" charset="0"/>
              </a:rPr>
              <a:t>                      Christmas – including a nativity play</a:t>
            </a:r>
            <a:endParaRPr lang="en-US" sz="2200" dirty="0">
              <a:solidFill>
                <a:srgbClr val="FF0000"/>
              </a:solidFill>
              <a:latin typeface="Century Gothic" panose="020B0502020202020204" pitchFamily="34" charset="0"/>
            </a:endParaRPr>
          </a:p>
          <a:p>
            <a:pPr marL="342900" indent="-342900">
              <a:buFont typeface="Arial" panose="020B0604020202020204" pitchFamily="34" charset="0"/>
              <a:buChar char="•"/>
            </a:pPr>
            <a:r>
              <a:rPr lang="en-US" sz="2200" dirty="0" err="1">
                <a:solidFill>
                  <a:schemeClr val="accent4">
                    <a:lumMod val="90000"/>
                  </a:schemeClr>
                </a:solidFill>
                <a:latin typeface="Century Gothic" panose="020B0502020202020204" pitchFamily="34" charset="0"/>
              </a:rPr>
              <a:t>Spr</a:t>
            </a:r>
            <a:r>
              <a:rPr lang="en-US" sz="2200" dirty="0">
                <a:solidFill>
                  <a:schemeClr val="accent4">
                    <a:lumMod val="90000"/>
                  </a:schemeClr>
                </a:solidFill>
                <a:latin typeface="Century Gothic" panose="020B0502020202020204" pitchFamily="34" charset="0"/>
              </a:rPr>
              <a:t> Term 1:   Fairy tales – Traditional tales, story telling and              		   knights &amp; dragons</a:t>
            </a:r>
          </a:p>
          <a:p>
            <a:pPr marL="342900" indent="-342900">
              <a:buFont typeface="Arial" panose="020B0604020202020204" pitchFamily="34" charset="0"/>
              <a:buChar char="•"/>
            </a:pPr>
            <a:r>
              <a:rPr lang="en-US" sz="2200" dirty="0" err="1">
                <a:solidFill>
                  <a:schemeClr val="accent4">
                    <a:lumMod val="90000"/>
                  </a:schemeClr>
                </a:solidFill>
                <a:latin typeface="Century Gothic" panose="020B0502020202020204" pitchFamily="34" charset="0"/>
              </a:rPr>
              <a:t>Spr</a:t>
            </a:r>
            <a:r>
              <a:rPr lang="en-US" sz="2200" dirty="0">
                <a:solidFill>
                  <a:schemeClr val="accent4">
                    <a:lumMod val="90000"/>
                  </a:schemeClr>
                </a:solidFill>
                <a:latin typeface="Century Gothic" panose="020B0502020202020204" pitchFamily="34" charset="0"/>
              </a:rPr>
              <a:t> Term 2:   The Zoo – Animals both in the zoo and in their  		   own habitats, endangered species.</a:t>
            </a:r>
          </a:p>
          <a:p>
            <a:r>
              <a:rPr lang="en-US" sz="2200" dirty="0">
                <a:solidFill>
                  <a:schemeClr val="accent4">
                    <a:lumMod val="90000"/>
                  </a:schemeClr>
                </a:solidFill>
                <a:latin typeface="Century Gothic" panose="020B0502020202020204" pitchFamily="34" charset="0"/>
              </a:rPr>
              <a:t>		   Easter – thinking about the Easter story</a:t>
            </a:r>
          </a:p>
          <a:p>
            <a:pPr marL="342900" indent="-342900">
              <a:buFont typeface="Arial" panose="020B0604020202020204" pitchFamily="34" charset="0"/>
              <a:buChar char="•"/>
            </a:pPr>
            <a:r>
              <a:rPr lang="en-US" sz="2200" dirty="0">
                <a:solidFill>
                  <a:schemeClr val="accent4">
                    <a:lumMod val="90000"/>
                  </a:schemeClr>
                </a:solidFill>
                <a:latin typeface="Century Gothic" panose="020B0502020202020204" pitchFamily="34" charset="0"/>
              </a:rPr>
              <a:t>Sum Term 1: Superheroes - including people that help us</a:t>
            </a:r>
          </a:p>
          <a:p>
            <a:pPr marL="342900" indent="-342900">
              <a:buFont typeface="Arial" panose="020B0604020202020204" pitchFamily="34" charset="0"/>
              <a:buChar char="•"/>
            </a:pPr>
            <a:r>
              <a:rPr lang="en-US" sz="2200" dirty="0">
                <a:solidFill>
                  <a:schemeClr val="accent4">
                    <a:lumMod val="90000"/>
                  </a:schemeClr>
                </a:solidFill>
                <a:latin typeface="Century Gothic" panose="020B0502020202020204" pitchFamily="34" charset="0"/>
              </a:rPr>
              <a:t>Sum Term 2: Beach – above and under the oceans and the  		  dangers of plastic in the sea</a:t>
            </a:r>
          </a:p>
        </p:txBody>
      </p:sp>
    </p:spTree>
    <p:extLst>
      <p:ext uri="{BB962C8B-B14F-4D97-AF65-F5344CB8AC3E}">
        <p14:creationId xmlns:p14="http://schemas.microsoft.com/office/powerpoint/2010/main" val="158604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628800"/>
            <a:ext cx="8496944" cy="646331"/>
          </a:xfrm>
          <a:prstGeom prst="rect">
            <a:avLst/>
          </a:prstGeom>
        </p:spPr>
        <p:txBody>
          <a:bodyPr wrap="square">
            <a:spAutoFit/>
          </a:bodyPr>
          <a:lstStyle/>
          <a:p>
            <a:pPr algn="ctr"/>
            <a:r>
              <a:rPr lang="en-GB" sz="3600" b="1" dirty="0">
                <a:effectLst>
                  <a:outerShdw blurRad="38100" dist="38100" dir="2700000" algn="tl">
                    <a:srgbClr val="000000">
                      <a:alpha val="43137"/>
                    </a:srgbClr>
                  </a:outerShdw>
                </a:effectLst>
                <a:latin typeface="Century Gothic" panose="020B0502020202020204" pitchFamily="34" charset="0"/>
              </a:rPr>
              <a:t>Other things happening…</a:t>
            </a: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3928" y="44624"/>
            <a:ext cx="1244973" cy="1633681"/>
          </a:xfrm>
          <a:prstGeom prst="rect">
            <a:avLst/>
          </a:prstGeom>
        </p:spPr>
      </p:pic>
      <p:sp>
        <p:nvSpPr>
          <p:cNvPr id="4" name="Rectangle 3"/>
          <p:cNvSpPr/>
          <p:nvPr/>
        </p:nvSpPr>
        <p:spPr>
          <a:xfrm>
            <a:off x="107504" y="2275131"/>
            <a:ext cx="8928992" cy="4154984"/>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accent4">
                    <a:lumMod val="90000"/>
                  </a:schemeClr>
                </a:solidFill>
                <a:latin typeface="Century Gothic" panose="020B0502020202020204" pitchFamily="34" charset="0"/>
              </a:rPr>
              <a:t>Annual trips – include </a:t>
            </a:r>
            <a:r>
              <a:rPr lang="en-US" sz="2400" dirty="0" err="1">
                <a:solidFill>
                  <a:schemeClr val="accent4">
                    <a:lumMod val="90000"/>
                  </a:schemeClr>
                </a:solidFill>
                <a:latin typeface="Century Gothic" panose="020B0502020202020204" pitchFamily="34" charset="0"/>
              </a:rPr>
              <a:t>Hemel</a:t>
            </a:r>
            <a:r>
              <a:rPr lang="en-US" sz="2400" dirty="0">
                <a:solidFill>
                  <a:schemeClr val="accent4">
                    <a:lumMod val="90000"/>
                  </a:schemeClr>
                </a:solidFill>
                <a:latin typeface="Century Gothic" panose="020B0502020202020204" pitchFamily="34" charset="0"/>
              </a:rPr>
              <a:t> library, local parks and the shops, the zoo, </a:t>
            </a:r>
            <a:r>
              <a:rPr lang="en-US" sz="2400" dirty="0" err="1">
                <a:solidFill>
                  <a:schemeClr val="accent4">
                    <a:lumMod val="90000"/>
                  </a:schemeClr>
                </a:solidFill>
                <a:latin typeface="Century Gothic" panose="020B0502020202020204" pitchFamily="34" charset="0"/>
              </a:rPr>
              <a:t>Ruislip</a:t>
            </a:r>
            <a:r>
              <a:rPr lang="en-US" sz="2400" dirty="0">
                <a:solidFill>
                  <a:schemeClr val="accent4">
                    <a:lumMod val="90000"/>
                  </a:schemeClr>
                </a:solidFill>
                <a:latin typeface="Century Gothic" panose="020B0502020202020204" pitchFamily="34" charset="0"/>
              </a:rPr>
              <a:t> Lido and walks to the local care home.</a:t>
            </a:r>
          </a:p>
          <a:p>
            <a:pPr marL="342900" indent="-342900">
              <a:buFont typeface="Arial" panose="020B0604020202020204" pitchFamily="34" charset="0"/>
              <a:buChar char="•"/>
            </a:pPr>
            <a:r>
              <a:rPr lang="en-US" sz="2400" dirty="0">
                <a:solidFill>
                  <a:schemeClr val="accent4">
                    <a:lumMod val="90000"/>
                  </a:schemeClr>
                </a:solidFill>
                <a:latin typeface="Century Gothic" panose="020B0502020202020204" pitchFamily="34" charset="0"/>
              </a:rPr>
              <a:t>Nativity play – Reception will team up with Nursery to produce a Christmas play for parents to come and see.</a:t>
            </a:r>
          </a:p>
          <a:p>
            <a:pPr marL="342900" indent="-342900">
              <a:buFont typeface="Arial" panose="020B0604020202020204" pitchFamily="34" charset="0"/>
              <a:buChar char="•"/>
            </a:pPr>
            <a:r>
              <a:rPr lang="en-US" sz="2400" dirty="0">
                <a:solidFill>
                  <a:schemeClr val="accent4">
                    <a:lumMod val="90000"/>
                  </a:schemeClr>
                </a:solidFill>
                <a:latin typeface="Century Gothic" panose="020B0502020202020204" pitchFamily="34" charset="0"/>
              </a:rPr>
              <a:t>Forest School – we will have Forest School every Thursday for three half terms.</a:t>
            </a:r>
          </a:p>
          <a:p>
            <a:pPr marL="342900" indent="-342900">
              <a:buFont typeface="Arial" panose="020B0604020202020204" pitchFamily="34" charset="0"/>
              <a:buChar char="•"/>
            </a:pPr>
            <a:r>
              <a:rPr lang="en-US" sz="2400" dirty="0">
                <a:solidFill>
                  <a:schemeClr val="accent4">
                    <a:lumMod val="90000"/>
                  </a:schemeClr>
                </a:solidFill>
                <a:latin typeface="Century Gothic" panose="020B0502020202020204" pitchFamily="34" charset="0"/>
              </a:rPr>
              <a:t>Italian – we will have Italian taught by a teacher from Italy.</a:t>
            </a:r>
          </a:p>
          <a:p>
            <a:pPr marL="342900" indent="-342900">
              <a:buFont typeface="Arial" panose="020B0604020202020204" pitchFamily="34" charset="0"/>
              <a:buChar char="•"/>
            </a:pPr>
            <a:r>
              <a:rPr lang="en-US" sz="2400" dirty="0">
                <a:solidFill>
                  <a:schemeClr val="accent4">
                    <a:lumMod val="90000"/>
                  </a:schemeClr>
                </a:solidFill>
                <a:latin typeface="Century Gothic" panose="020B0502020202020204" pitchFamily="34" charset="0"/>
              </a:rPr>
              <a:t>Swimming – Reception will join the rest of the school for lessons in June</a:t>
            </a:r>
          </a:p>
        </p:txBody>
      </p:sp>
    </p:spTree>
    <p:extLst>
      <p:ext uri="{BB962C8B-B14F-4D97-AF65-F5344CB8AC3E}">
        <p14:creationId xmlns:p14="http://schemas.microsoft.com/office/powerpoint/2010/main" val="149292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583812"/>
            <a:ext cx="8496944" cy="646331"/>
          </a:xfrm>
          <a:prstGeom prst="rect">
            <a:avLst/>
          </a:prstGeom>
        </p:spPr>
        <p:txBody>
          <a:bodyPr wrap="square">
            <a:spAutoFit/>
          </a:bodyPr>
          <a:lstStyle/>
          <a:p>
            <a:pPr algn="ctr"/>
            <a:r>
              <a:rPr lang="en-GB" sz="3600" b="1" dirty="0">
                <a:effectLst>
                  <a:outerShdw blurRad="38100" dist="38100" dir="2700000" algn="tl">
                    <a:srgbClr val="000000">
                      <a:alpha val="43137"/>
                    </a:srgbClr>
                  </a:outerShdw>
                </a:effectLst>
                <a:latin typeface="Century Gothic" panose="020B0502020202020204" pitchFamily="34" charset="0"/>
              </a:rPr>
              <a:t>How you can help</a:t>
            </a: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7584" y="187769"/>
            <a:ext cx="1096170" cy="1438419"/>
          </a:xfrm>
          <a:prstGeom prst="rect">
            <a:avLst/>
          </a:prstGeom>
        </p:spPr>
      </p:pic>
      <p:sp>
        <p:nvSpPr>
          <p:cNvPr id="4" name="Rectangle 3"/>
          <p:cNvSpPr/>
          <p:nvPr/>
        </p:nvSpPr>
        <p:spPr>
          <a:xfrm>
            <a:off x="0" y="1700808"/>
            <a:ext cx="8748464" cy="5262979"/>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accent4">
                    <a:lumMod val="90000"/>
                  </a:schemeClr>
                </a:solidFill>
                <a:latin typeface="Century Gothic" panose="020B0502020202020204" pitchFamily="34" charset="0"/>
              </a:rPr>
              <a:t>Attendance – Please let us know by 9am if your child is unwell. </a:t>
            </a:r>
          </a:p>
          <a:p>
            <a:pPr marL="342900" indent="-342900">
              <a:buFont typeface="Arial" panose="020B0604020202020204" pitchFamily="34" charset="0"/>
              <a:buChar char="•"/>
            </a:pPr>
            <a:r>
              <a:rPr lang="en-US" sz="2400" dirty="0">
                <a:solidFill>
                  <a:schemeClr val="accent4">
                    <a:lumMod val="90000"/>
                  </a:schemeClr>
                </a:solidFill>
                <a:latin typeface="Century Gothic" panose="020B0502020202020204" pitchFamily="34" charset="0"/>
              </a:rPr>
              <a:t>Correct Uniform (except for Tuesdays when children should wear their PE kit). No jewelry or watches please.</a:t>
            </a:r>
          </a:p>
          <a:p>
            <a:pPr marL="342900" indent="-342900">
              <a:buFont typeface="Arial" panose="020B0604020202020204" pitchFamily="34" charset="0"/>
              <a:buChar char="•"/>
            </a:pPr>
            <a:r>
              <a:rPr lang="en-US" sz="2400" dirty="0">
                <a:solidFill>
                  <a:schemeClr val="accent4">
                    <a:lumMod val="90000"/>
                  </a:schemeClr>
                </a:solidFill>
                <a:latin typeface="Century Gothic" panose="020B0502020202020204" pitchFamily="34" charset="0"/>
              </a:rPr>
              <a:t>Reading expectations – Please read school phonics books daily to your child and sign your child’s reading record afterwards. </a:t>
            </a:r>
          </a:p>
          <a:p>
            <a:pPr marL="342900" indent="-342900">
              <a:buFont typeface="Arial" panose="020B0604020202020204" pitchFamily="34" charset="0"/>
              <a:buChar char="•"/>
            </a:pPr>
            <a:r>
              <a:rPr lang="en-US" sz="2400" dirty="0">
                <a:solidFill>
                  <a:schemeClr val="accent4">
                    <a:lumMod val="90000"/>
                  </a:schemeClr>
                </a:solidFill>
                <a:latin typeface="Century Gothic" panose="020B0502020202020204" pitchFamily="34" charset="0"/>
              </a:rPr>
              <a:t>Home learning – We will send home activities every half term for your child to complete each week. The grid will have nine simple ideas of things to do with your child. Pick the one you like the most and record it in your Home learning book, which should be handed  in every Wednesday.</a:t>
            </a:r>
          </a:p>
          <a:p>
            <a:pPr marL="342900" indent="-342900">
              <a:buFont typeface="Arial" panose="020B0604020202020204" pitchFamily="34" charset="0"/>
              <a:buChar char="•"/>
            </a:pPr>
            <a:endParaRPr lang="en-US" sz="2400" dirty="0">
              <a:solidFill>
                <a:schemeClr val="accent4">
                  <a:lumMod val="90000"/>
                </a:schemeClr>
              </a:solidFill>
              <a:latin typeface="Century Gothic" panose="020B0502020202020204" pitchFamily="34" charset="0"/>
            </a:endParaRPr>
          </a:p>
        </p:txBody>
      </p:sp>
    </p:spTree>
    <p:extLst>
      <p:ext uri="{BB962C8B-B14F-4D97-AF65-F5344CB8AC3E}">
        <p14:creationId xmlns:p14="http://schemas.microsoft.com/office/powerpoint/2010/main" val="406166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3927" y="188640"/>
            <a:ext cx="1244973" cy="1633681"/>
          </a:xfrm>
          <a:prstGeom prst="rect">
            <a:avLst/>
          </a:prstGeom>
        </p:spPr>
      </p:pic>
      <p:sp>
        <p:nvSpPr>
          <p:cNvPr id="5" name="Rectangle 4"/>
          <p:cNvSpPr/>
          <p:nvPr/>
        </p:nvSpPr>
        <p:spPr>
          <a:xfrm>
            <a:off x="189929" y="1879650"/>
            <a:ext cx="8712968" cy="3539430"/>
          </a:xfrm>
          <a:prstGeom prst="rect">
            <a:avLst/>
          </a:prstGeom>
        </p:spPr>
        <p:txBody>
          <a:bodyPr wrap="square">
            <a:spAutoFit/>
          </a:bodyPr>
          <a:lstStyle/>
          <a:p>
            <a:pPr algn="ctr"/>
            <a:r>
              <a:rPr lang="en-GB" sz="2800" b="1" dirty="0">
                <a:effectLst>
                  <a:outerShdw blurRad="38100" dist="38100" dir="2700000" algn="tl">
                    <a:srgbClr val="000000">
                      <a:alpha val="43137"/>
                    </a:srgbClr>
                  </a:outerShdw>
                </a:effectLst>
                <a:latin typeface="Century Gothic" panose="020B0502020202020204" pitchFamily="34" charset="0"/>
              </a:rPr>
              <a:t>Just a reminder!</a:t>
            </a:r>
          </a:p>
          <a:p>
            <a:pPr algn="ctr"/>
            <a:r>
              <a:rPr lang="en-GB" sz="2800" b="1" dirty="0">
                <a:effectLst>
                  <a:outerShdw blurRad="38100" dist="38100" dir="2700000" algn="tl">
                    <a:srgbClr val="000000">
                      <a:alpha val="43137"/>
                    </a:srgbClr>
                  </a:outerShdw>
                </a:effectLst>
                <a:latin typeface="Century Gothic" panose="020B0502020202020204" pitchFamily="34" charset="0"/>
              </a:rPr>
              <a:t>Parental Involvement</a:t>
            </a:r>
          </a:p>
          <a:p>
            <a:pPr marL="457200" indent="-457200">
              <a:buFont typeface="Arial" panose="020B0604020202020204" pitchFamily="34" charset="0"/>
              <a:buChar char="•"/>
            </a:pPr>
            <a:r>
              <a:rPr lang="en-GB" sz="2400" dirty="0">
                <a:solidFill>
                  <a:schemeClr val="accent4">
                    <a:lumMod val="90000"/>
                  </a:schemeClr>
                </a:solidFill>
                <a:effectLst>
                  <a:outerShdw blurRad="38100" dist="38100" dir="2700000" algn="tl">
                    <a:srgbClr val="000000">
                      <a:alpha val="43137"/>
                    </a:srgbClr>
                  </a:outerShdw>
                </a:effectLst>
                <a:latin typeface="Century Gothic" panose="020B0502020202020204" pitchFamily="34" charset="0"/>
              </a:rPr>
              <a:t>PTA – please email </a:t>
            </a:r>
            <a:r>
              <a:rPr lang="en-GB" sz="2400" dirty="0">
                <a:solidFill>
                  <a:schemeClr val="accent4">
                    <a:lumMod val="90000"/>
                  </a:schemeClr>
                </a:solidFill>
                <a:effectLst>
                  <a:outerShdw blurRad="38100" dist="38100" dir="2700000" algn="tl">
                    <a:srgbClr val="000000">
                      <a:alpha val="43137"/>
                    </a:srgbClr>
                  </a:outerShdw>
                </a:effectLst>
                <a:latin typeface="Century Gothic" panose="020B0502020202020204" pitchFamily="34" charset="0"/>
                <a:hlinkClick r:id="rId4"/>
              </a:rPr>
              <a:t>pta@nashmills.herts.sch.uk</a:t>
            </a:r>
            <a:r>
              <a:rPr lang="en-GB" sz="2400" dirty="0">
                <a:solidFill>
                  <a:schemeClr val="accent4">
                    <a:lumMod val="90000"/>
                  </a:schemeClr>
                </a:solidFill>
                <a:effectLst>
                  <a:outerShdw blurRad="38100" dist="38100" dir="2700000" algn="tl">
                    <a:srgbClr val="000000">
                      <a:alpha val="43137"/>
                    </a:srgbClr>
                  </a:outerShdw>
                </a:effectLst>
                <a:latin typeface="Century Gothic" panose="020B0502020202020204" pitchFamily="34" charset="0"/>
              </a:rPr>
              <a:t> if you would like to get involved. We enjoy working closely with parents to make our school a better place.</a:t>
            </a:r>
          </a:p>
          <a:p>
            <a:pPr marL="457200" indent="-457200">
              <a:buFont typeface="Arial" panose="020B0604020202020204" pitchFamily="34" charset="0"/>
              <a:buChar char="•"/>
            </a:pPr>
            <a:r>
              <a:rPr lang="en-GB" sz="2400" dirty="0">
                <a:solidFill>
                  <a:schemeClr val="accent4">
                    <a:lumMod val="90000"/>
                  </a:schemeClr>
                </a:solidFill>
                <a:effectLst>
                  <a:outerShdw blurRad="38100" dist="38100" dir="2700000" algn="tl">
                    <a:srgbClr val="000000">
                      <a:alpha val="43137"/>
                    </a:srgbClr>
                  </a:outerShdw>
                </a:effectLst>
                <a:latin typeface="Century Gothic" panose="020B0502020202020204" pitchFamily="34" charset="0"/>
              </a:rPr>
              <a:t>Governors – we welcome parents who would like to help with the governance of the school and join our existing team.  </a:t>
            </a:r>
          </a:p>
          <a:p>
            <a:pPr marL="457200" indent="-457200">
              <a:buFont typeface="Arial" panose="020B0604020202020204" pitchFamily="34" charset="0"/>
              <a:buChar char="•"/>
            </a:pPr>
            <a:endParaRPr lang="en-GB" sz="2400" dirty="0">
              <a:solidFill>
                <a:schemeClr val="accent4">
                  <a:lumMod val="90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21380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941" y="2420888"/>
            <a:ext cx="8496944" cy="2862322"/>
          </a:xfrm>
          <a:prstGeom prst="rect">
            <a:avLst/>
          </a:prstGeom>
        </p:spPr>
        <p:txBody>
          <a:bodyPr wrap="square">
            <a:spAutoFit/>
          </a:bodyPr>
          <a:lstStyle/>
          <a:p>
            <a:pPr algn="ctr"/>
            <a:r>
              <a:rPr lang="en-GB" sz="3600" b="1" dirty="0">
                <a:effectLst>
                  <a:outerShdw blurRad="38100" dist="38100" dir="2700000" algn="tl">
                    <a:srgbClr val="000000">
                      <a:alpha val="43137"/>
                    </a:srgbClr>
                  </a:outerShdw>
                </a:effectLst>
                <a:latin typeface="Century Gothic" panose="020B0502020202020204" pitchFamily="34" charset="0"/>
              </a:rPr>
              <a:t>Any questions?</a:t>
            </a:r>
          </a:p>
          <a:p>
            <a:pPr algn="ctr"/>
            <a:endParaRPr lang="en-GB" sz="3600" b="1" dirty="0">
              <a:effectLst>
                <a:outerShdw blurRad="38100" dist="38100" dir="2700000" algn="tl">
                  <a:srgbClr val="000000">
                    <a:alpha val="43137"/>
                  </a:srgbClr>
                </a:outerShdw>
              </a:effectLst>
              <a:latin typeface="Century Gothic" panose="020B0502020202020204" pitchFamily="34" charset="0"/>
            </a:endParaRPr>
          </a:p>
          <a:p>
            <a:pPr algn="ctr"/>
            <a:r>
              <a:rPr lang="en-GB" sz="3600" b="1" dirty="0">
                <a:effectLst>
                  <a:outerShdw blurRad="38100" dist="38100" dir="2700000" algn="tl">
                    <a:srgbClr val="000000">
                      <a:alpha val="43137"/>
                    </a:srgbClr>
                  </a:outerShdw>
                </a:effectLst>
                <a:latin typeface="Century Gothic" panose="020B0502020202020204" pitchFamily="34" charset="0"/>
              </a:rPr>
              <a:t>Please speak to any of the early years team and we will do our best to help. </a:t>
            </a: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3927" y="188640"/>
            <a:ext cx="1244973" cy="1633681"/>
          </a:xfrm>
          <a:prstGeom prst="rect">
            <a:avLst/>
          </a:prstGeom>
        </p:spPr>
      </p:pic>
    </p:spTree>
    <p:extLst>
      <p:ext uri="{BB962C8B-B14F-4D97-AF65-F5344CB8AC3E}">
        <p14:creationId xmlns:p14="http://schemas.microsoft.com/office/powerpoint/2010/main" val="14739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Summer">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FFE9C9"/>
      </a:accent4>
      <a:accent5>
        <a:srgbClr val="FED394"/>
      </a:accent5>
      <a:accent6>
        <a:srgbClr val="FFC000"/>
      </a:accent6>
      <a:hlink>
        <a:srgbClr val="F49100"/>
      </a:hlink>
      <a:folHlink>
        <a:srgbClr val="85DFD0"/>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TM01972873[[fn=Summer]]</Template>
  <TotalTime>1954</TotalTime>
  <Words>759</Words>
  <Application>Microsoft Office PowerPoint</Application>
  <PresentationFormat>On-screen Show (4:3)</PresentationFormat>
  <Paragraphs>67</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Century Gothic</vt:lpstr>
      <vt:lpstr>Courier New</vt:lpstr>
      <vt:lpstr>Trebuchet MS</vt:lpstr>
      <vt:lpstr>Verdana</vt:lpstr>
      <vt:lpstr>Wingdings 2</vt:lpstr>
      <vt:lpstr>Summer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you were the Prime Minister, what would you put in place to deal with extremism?</dc:title>
  <dc:creator>AMaher</dc:creator>
  <cp:lastModifiedBy>Stephanie Barr Wilson</cp:lastModifiedBy>
  <cp:revision>120</cp:revision>
  <dcterms:created xsi:type="dcterms:W3CDTF">2015-10-20T07:40:57Z</dcterms:created>
  <dcterms:modified xsi:type="dcterms:W3CDTF">2023-09-20T16:09:38Z</dcterms:modified>
</cp:coreProperties>
</file>