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 id="264" r:id="rId10"/>
    <p:sldId id="265" r:id="rId11"/>
    <p:sldId id="273" r:id="rId12"/>
    <p:sldId id="266" r:id="rId13"/>
    <p:sldId id="267" r:id="rId14"/>
    <p:sldId id="268" r:id="rId15"/>
    <p:sldId id="269" r:id="rId16"/>
    <p:sldId id="270" r:id="rId17"/>
    <p:sldId id="272"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720C3FE-9F7E-4725-A1E1-236B020A61E7}"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2016123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20C3FE-9F7E-4725-A1E1-236B020A61E7}"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88706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20C3FE-9F7E-4725-A1E1-236B020A61E7}"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3856404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20C3FE-9F7E-4725-A1E1-236B020A61E7}"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1595412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20C3FE-9F7E-4725-A1E1-236B020A61E7}"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3526639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720C3FE-9F7E-4725-A1E1-236B020A61E7}" type="datetimeFigureOut">
              <a:rPr lang="en-GB" smtClean="0"/>
              <a:t>27/01/2016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52041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720C3FE-9F7E-4725-A1E1-236B020A61E7}" type="datetimeFigureOut">
              <a:rPr lang="en-GB" smtClean="0"/>
              <a:t>27/01/2016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1108251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720C3FE-9F7E-4725-A1E1-236B020A61E7}" type="datetimeFigureOut">
              <a:rPr lang="en-GB" smtClean="0"/>
              <a:t>27/01/2016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2668070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20C3FE-9F7E-4725-A1E1-236B020A61E7}" type="datetimeFigureOut">
              <a:rPr lang="en-GB" smtClean="0"/>
              <a:t>27/01/2016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282660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20C3FE-9F7E-4725-A1E1-236B020A61E7}" type="datetimeFigureOut">
              <a:rPr lang="en-GB" smtClean="0"/>
              <a:t>27/01/2016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1283558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20C3FE-9F7E-4725-A1E1-236B020A61E7}" type="datetimeFigureOut">
              <a:rPr lang="en-GB" smtClean="0"/>
              <a:t>27/01/2016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616E4B-C5FB-4924-8EC9-EBA410300488}" type="slidenum">
              <a:rPr lang="en-GB" smtClean="0"/>
              <a:t>‹#›</a:t>
            </a:fld>
            <a:endParaRPr lang="en-GB"/>
          </a:p>
        </p:txBody>
      </p:sp>
    </p:spTree>
    <p:extLst>
      <p:ext uri="{BB962C8B-B14F-4D97-AF65-F5344CB8AC3E}">
        <p14:creationId xmlns:p14="http://schemas.microsoft.com/office/powerpoint/2010/main" val="392199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0C3FE-9F7E-4725-A1E1-236B020A61E7}" type="datetimeFigureOut">
              <a:rPr lang="en-GB" smtClean="0"/>
              <a:t>27/01/2016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616E4B-C5FB-4924-8EC9-EBA410300488}" type="slidenum">
              <a:rPr lang="en-GB" smtClean="0"/>
              <a:t>‹#›</a:t>
            </a:fld>
            <a:endParaRPr lang="en-GB"/>
          </a:p>
        </p:txBody>
      </p:sp>
    </p:spTree>
    <p:extLst>
      <p:ext uri="{BB962C8B-B14F-4D97-AF65-F5344CB8AC3E}">
        <p14:creationId xmlns:p14="http://schemas.microsoft.com/office/powerpoint/2010/main" val="1471215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48680"/>
            <a:ext cx="8727476" cy="453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0889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04664"/>
            <a:ext cx="8568952" cy="468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99172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92696"/>
            <a:ext cx="7200800" cy="830997"/>
          </a:xfrm>
          <a:prstGeom prst="rect">
            <a:avLst/>
          </a:prstGeom>
          <a:noFill/>
        </p:spPr>
        <p:txBody>
          <a:bodyPr wrap="square" rtlCol="0">
            <a:spAutoFit/>
          </a:bodyPr>
          <a:lstStyle/>
          <a:p>
            <a:r>
              <a:rPr lang="en-GB" sz="2400" dirty="0" smtClean="0"/>
              <a:t>Lastly, a more developed example of persuasive argument relating to graffiti.</a:t>
            </a:r>
            <a:endParaRPr lang="en-GB" sz="2400" dirty="0"/>
          </a:p>
        </p:txBody>
      </p:sp>
    </p:spTree>
    <p:extLst>
      <p:ext uri="{BB962C8B-B14F-4D97-AF65-F5344CB8AC3E}">
        <p14:creationId xmlns:p14="http://schemas.microsoft.com/office/powerpoint/2010/main" val="2086739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32656"/>
            <a:ext cx="7767420"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212976"/>
            <a:ext cx="8857895"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254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208912" cy="5078313"/>
          </a:xfrm>
          <a:prstGeom prst="rect">
            <a:avLst/>
          </a:prstGeom>
        </p:spPr>
        <p:txBody>
          <a:bodyPr wrap="square">
            <a:spAutoFit/>
          </a:bodyPr>
          <a:lstStyle/>
          <a:p>
            <a:r>
              <a:rPr lang="en-GB" sz="2000" dirty="0" smtClean="0">
                <a:solidFill>
                  <a:srgbClr val="000000"/>
                </a:solidFill>
                <a:latin typeface="Comic Sans MS"/>
              </a:rPr>
              <a:t>Graffiti is seen everywhere in our towns. Some people say it's art and others think it is just vandalism. </a:t>
            </a:r>
          </a:p>
          <a:p>
            <a:endParaRPr lang="en-GB" sz="1100" b="1" dirty="0">
              <a:solidFill>
                <a:prstClr val="black"/>
              </a:solidFill>
              <a:latin typeface="System"/>
            </a:endParaRPr>
          </a:p>
          <a:p>
            <a:r>
              <a:rPr lang="en-GB" sz="2000" b="0" dirty="0" smtClean="0">
                <a:solidFill>
                  <a:srgbClr val="000000"/>
                </a:solidFill>
                <a:latin typeface="Comic Sans MS"/>
              </a:rPr>
              <a:t>People for graffiti say that it is really good and fun. Some of it is but some of it isn't.</a:t>
            </a:r>
          </a:p>
          <a:p>
            <a:endParaRPr lang="en-GB" sz="1100" b="1" dirty="0">
              <a:solidFill>
                <a:prstClr val="black"/>
              </a:solidFill>
              <a:latin typeface="System"/>
            </a:endParaRPr>
          </a:p>
          <a:p>
            <a:r>
              <a:rPr lang="en-GB" sz="2000" b="0" dirty="0" smtClean="0">
                <a:solidFill>
                  <a:srgbClr val="000000"/>
                </a:solidFill>
                <a:latin typeface="Comic Sans MS"/>
              </a:rPr>
              <a:t>For graffiti is it is colourful and brightens up the place. And it doesn't hurt anyone and it keeps young people from getting into other trouble .</a:t>
            </a:r>
          </a:p>
          <a:p>
            <a:endParaRPr lang="en-GB" sz="2000" b="0" dirty="0" smtClean="0">
              <a:solidFill>
                <a:srgbClr val="000000"/>
              </a:solidFill>
              <a:latin typeface="Comic Sans MS"/>
            </a:endParaRPr>
          </a:p>
          <a:p>
            <a:endParaRPr lang="en-GB" sz="1100" b="1" dirty="0">
              <a:solidFill>
                <a:prstClr val="black"/>
              </a:solidFill>
              <a:latin typeface="System"/>
            </a:endParaRPr>
          </a:p>
          <a:p>
            <a:r>
              <a:rPr lang="en-GB" sz="2000" b="0" dirty="0" smtClean="0">
                <a:solidFill>
                  <a:srgbClr val="000000"/>
                </a:solidFill>
                <a:latin typeface="Comic Sans MS"/>
              </a:rPr>
              <a:t>However, many others feel it spoils the environment. Sometimes it is sprayed on property and can be rude. </a:t>
            </a:r>
          </a:p>
          <a:p>
            <a:endParaRPr lang="en-GB" sz="1100" b="1" dirty="0">
              <a:solidFill>
                <a:prstClr val="black"/>
              </a:solidFill>
              <a:latin typeface="System"/>
            </a:endParaRPr>
          </a:p>
          <a:p>
            <a:r>
              <a:rPr lang="en-GB" sz="2000" b="0" dirty="0" smtClean="0">
                <a:solidFill>
                  <a:srgbClr val="000000"/>
                </a:solidFill>
                <a:latin typeface="Comic Sans MS"/>
              </a:rPr>
              <a:t>In addition, it is illegal. Why should people deface street signs and public walls? It's wrong and should be banned.  Why can't they </a:t>
            </a:r>
          </a:p>
          <a:p>
            <a:r>
              <a:rPr lang="en-GB" sz="2000" b="0" dirty="0" smtClean="0">
                <a:solidFill>
                  <a:srgbClr val="000000"/>
                </a:solidFill>
                <a:latin typeface="Comic Sans MS"/>
              </a:rPr>
              <a:t>So there are views on both sides. It is hard to see that everyone will agree what the best solution is.</a:t>
            </a:r>
            <a:endParaRPr lang="en-GB" sz="2000" b="0" dirty="0" smtClean="0">
              <a:solidFill>
                <a:srgbClr val="000000"/>
              </a:solidFill>
              <a:latin typeface="Comic Sans MS"/>
            </a:endParaRPr>
          </a:p>
        </p:txBody>
      </p:sp>
    </p:spTree>
    <p:extLst>
      <p:ext uri="{BB962C8B-B14F-4D97-AF65-F5344CB8AC3E}">
        <p14:creationId xmlns:p14="http://schemas.microsoft.com/office/powerpoint/2010/main" val="1323573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5332229"/>
          </a:xfrm>
          <a:prstGeom prst="rect">
            <a:avLst/>
          </a:prstGeom>
        </p:spPr>
        <p:txBody>
          <a:bodyPr wrap="square">
            <a:spAutoFit/>
          </a:bodyPr>
          <a:lstStyle/>
          <a:p>
            <a:r>
              <a:rPr lang="en-GB" dirty="0" smtClean="0">
                <a:solidFill>
                  <a:srgbClr val="000000"/>
                </a:solidFill>
                <a:latin typeface="Comic Sans MS"/>
              </a:rPr>
              <a:t>Graffiti is an issue that creates strong opinions. Some people see it as art and others think it is just  vandalism. But there is much more to this argument than you might think.</a:t>
            </a:r>
          </a:p>
          <a:p>
            <a:endParaRPr lang="en-GB" sz="1050" b="1" dirty="0">
              <a:solidFill>
                <a:prstClr val="black"/>
              </a:solidFill>
              <a:latin typeface="System"/>
            </a:endParaRPr>
          </a:p>
          <a:p>
            <a:r>
              <a:rPr lang="en-GB" b="0" dirty="0" smtClean="0">
                <a:solidFill>
                  <a:srgbClr val="000000"/>
                </a:solidFill>
                <a:latin typeface="Comic Sans MS"/>
              </a:rPr>
              <a:t>Those in favour of graffiti say that it is really creative; full of colour and imaginative ideas. There is no doubt that some of it is very clever.</a:t>
            </a:r>
          </a:p>
          <a:p>
            <a:endParaRPr lang="en-GB" sz="1050" b="1" dirty="0">
              <a:solidFill>
                <a:prstClr val="black"/>
              </a:solidFill>
              <a:latin typeface="System"/>
            </a:endParaRPr>
          </a:p>
          <a:p>
            <a:r>
              <a:rPr lang="en-GB" b="0" dirty="0" smtClean="0">
                <a:solidFill>
                  <a:srgbClr val="000000"/>
                </a:solidFill>
                <a:latin typeface="Comic Sans MS"/>
              </a:rPr>
              <a:t>Not only this, it is often put on ugly looking walls and brightens up the place. Furthermore it doesn't  hurt anyone and it keeps young people from getting into other trouble on the streets.</a:t>
            </a:r>
          </a:p>
          <a:p>
            <a:endParaRPr lang="en-GB" sz="1050" b="1" dirty="0">
              <a:solidFill>
                <a:prstClr val="black"/>
              </a:solidFill>
              <a:latin typeface="System"/>
            </a:endParaRPr>
          </a:p>
          <a:p>
            <a:r>
              <a:rPr lang="en-GB" b="0" dirty="0" smtClean="0">
                <a:solidFill>
                  <a:srgbClr val="000000"/>
                </a:solidFill>
                <a:latin typeface="Comic Sans MS"/>
              </a:rPr>
              <a:t>However, many others feel it is ugly and spoils the environment. Sometimes it is sprayed on property and can be rude. This is a bad example to younger children.</a:t>
            </a:r>
          </a:p>
          <a:p>
            <a:endParaRPr lang="en-GB" sz="1050" b="1" dirty="0">
              <a:solidFill>
                <a:prstClr val="black"/>
              </a:solidFill>
              <a:latin typeface="System"/>
            </a:endParaRPr>
          </a:p>
          <a:p>
            <a:r>
              <a:rPr lang="en-GB" b="0" dirty="0" smtClean="0">
                <a:solidFill>
                  <a:srgbClr val="000000"/>
                </a:solidFill>
                <a:latin typeface="Comic Sans MS"/>
              </a:rPr>
              <a:t>In addition to this, it is illegal. Why should people think that they have a right to deface street signs  and public walls? Can't so called graffiti 'artists' put designs on paper and show them in a gallery like  everyone else?</a:t>
            </a:r>
          </a:p>
          <a:p>
            <a:endParaRPr lang="en-GB" sz="1050" b="1" dirty="0">
              <a:solidFill>
                <a:prstClr val="black"/>
              </a:solidFill>
              <a:latin typeface="System"/>
            </a:endParaRPr>
          </a:p>
          <a:p>
            <a:r>
              <a:rPr lang="en-GB" b="0" dirty="0" smtClean="0">
                <a:solidFill>
                  <a:srgbClr val="000000"/>
                </a:solidFill>
                <a:latin typeface="Comic Sans MS"/>
              </a:rPr>
              <a:t>So there are obviously strong opinions on either side. It is hard to see that everyone will agree what the  best solution is.</a:t>
            </a:r>
            <a:endParaRPr lang="en-GB" b="0" dirty="0" smtClean="0">
              <a:solidFill>
                <a:srgbClr val="000000"/>
              </a:solidFill>
              <a:latin typeface="Comic Sans MS"/>
            </a:endParaRPr>
          </a:p>
        </p:txBody>
      </p:sp>
    </p:spTree>
    <p:extLst>
      <p:ext uri="{BB962C8B-B14F-4D97-AF65-F5344CB8AC3E}">
        <p14:creationId xmlns:p14="http://schemas.microsoft.com/office/powerpoint/2010/main" val="387868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8712968" cy="4755148"/>
          </a:xfrm>
          <a:prstGeom prst="rect">
            <a:avLst/>
          </a:prstGeom>
        </p:spPr>
        <p:txBody>
          <a:bodyPr wrap="square">
            <a:spAutoFit/>
          </a:bodyPr>
          <a:lstStyle/>
          <a:p>
            <a:r>
              <a:rPr lang="en-GB" dirty="0" smtClean="0">
                <a:solidFill>
                  <a:srgbClr val="FF0000"/>
                </a:solidFill>
                <a:latin typeface="Comic Sans MS"/>
              </a:rPr>
              <a:t>There can hardly be anyone who has not noticed the growth of graffiti on our streets in recent years. </a:t>
            </a:r>
            <a:r>
              <a:rPr lang="en-GB" dirty="0" smtClean="0">
                <a:solidFill>
                  <a:srgbClr val="000000"/>
                </a:solidFill>
                <a:latin typeface="Comic Sans MS"/>
              </a:rPr>
              <a:t>Graffiti is an issue that creates </a:t>
            </a:r>
            <a:r>
              <a:rPr lang="en-GB" dirty="0" smtClean="0">
                <a:solidFill>
                  <a:srgbClr val="FF0000"/>
                </a:solidFill>
                <a:latin typeface="Comic Sans MS"/>
              </a:rPr>
              <a:t>extremely</a:t>
            </a:r>
            <a:r>
              <a:rPr lang="en-GB" dirty="0" smtClean="0">
                <a:solidFill>
                  <a:srgbClr val="000000"/>
                </a:solidFill>
                <a:latin typeface="Comic Sans MS"/>
              </a:rPr>
              <a:t> strong </a:t>
            </a:r>
            <a:r>
              <a:rPr lang="en-GB" dirty="0" smtClean="0">
                <a:solidFill>
                  <a:srgbClr val="FF0000"/>
                </a:solidFill>
                <a:latin typeface="Comic Sans MS"/>
              </a:rPr>
              <a:t>and varied</a:t>
            </a:r>
            <a:r>
              <a:rPr lang="en-GB" dirty="0" smtClean="0">
                <a:solidFill>
                  <a:srgbClr val="000000"/>
                </a:solidFill>
                <a:latin typeface="Comic Sans MS"/>
              </a:rPr>
              <a:t> opinions. Some people see it as art and others think it is just vandalism. But there is much more to this argument than you might think.</a:t>
            </a:r>
          </a:p>
          <a:p>
            <a:endParaRPr lang="en-GB" dirty="0" smtClean="0">
              <a:solidFill>
                <a:srgbClr val="000000"/>
              </a:solidFill>
              <a:latin typeface="Comic Sans MS"/>
            </a:endParaRPr>
          </a:p>
          <a:p>
            <a:endParaRPr lang="en-GB" sz="1100" b="1" dirty="0">
              <a:solidFill>
                <a:prstClr val="black"/>
              </a:solidFill>
              <a:latin typeface="System"/>
            </a:endParaRPr>
          </a:p>
          <a:p>
            <a:r>
              <a:rPr lang="en-GB" b="0" dirty="0" smtClean="0">
                <a:solidFill>
                  <a:srgbClr val="000000"/>
                </a:solidFill>
                <a:latin typeface="Comic Sans MS"/>
              </a:rPr>
              <a:t>Those in favour of graffiti say that it is really creative; full of colour and imaginative ideas. There is no doubt that some of </a:t>
            </a:r>
            <a:br>
              <a:rPr lang="en-GB" b="0" dirty="0" smtClean="0">
                <a:solidFill>
                  <a:srgbClr val="000000"/>
                </a:solidFill>
                <a:latin typeface="Comic Sans MS"/>
              </a:rPr>
            </a:br>
            <a:r>
              <a:rPr lang="en-GB" b="0" dirty="0" smtClean="0">
                <a:solidFill>
                  <a:srgbClr val="000000"/>
                </a:solidFill>
                <a:latin typeface="Comic Sans MS"/>
              </a:rPr>
              <a:t>it is very clever. </a:t>
            </a:r>
            <a:r>
              <a:rPr lang="en-GB" b="0" dirty="0" smtClean="0">
                <a:solidFill>
                  <a:srgbClr val="FF0000"/>
                </a:solidFill>
                <a:latin typeface="Comic Sans MS"/>
              </a:rPr>
              <a:t>Nowadays the best graffiti art can sell for many thousands of pounds and the artists are becoming famous. </a:t>
            </a:r>
          </a:p>
          <a:p>
            <a:endParaRPr lang="en-GB" b="0" dirty="0" smtClean="0">
              <a:solidFill>
                <a:srgbClr val="FF0000"/>
              </a:solidFill>
              <a:latin typeface="Comic Sans MS"/>
            </a:endParaRPr>
          </a:p>
          <a:p>
            <a:endParaRPr lang="en-GB" sz="1100" b="1" dirty="0">
              <a:solidFill>
                <a:prstClr val="black"/>
              </a:solidFill>
              <a:latin typeface="System"/>
            </a:endParaRPr>
          </a:p>
          <a:p>
            <a:r>
              <a:rPr lang="en-GB" b="0" dirty="0" smtClean="0">
                <a:solidFill>
                  <a:srgbClr val="000000"/>
                </a:solidFill>
                <a:latin typeface="Comic Sans MS"/>
              </a:rPr>
              <a:t>Not only this, </a:t>
            </a:r>
            <a:r>
              <a:rPr lang="en-GB" b="0" dirty="0" smtClean="0">
                <a:solidFill>
                  <a:srgbClr val="FF0000"/>
                </a:solidFill>
                <a:latin typeface="Comic Sans MS"/>
              </a:rPr>
              <a:t>those who support it claim that</a:t>
            </a:r>
            <a:r>
              <a:rPr lang="en-GB" b="0" dirty="0" smtClean="0">
                <a:solidFill>
                  <a:srgbClr val="000000"/>
                </a:solidFill>
                <a:latin typeface="Comic Sans MS"/>
              </a:rPr>
              <a:t> it is often put on </a:t>
            </a:r>
            <a:r>
              <a:rPr lang="en-GB" b="0" dirty="0" smtClean="0">
                <a:solidFill>
                  <a:srgbClr val="FF0000"/>
                </a:solidFill>
                <a:latin typeface="Comic Sans MS"/>
              </a:rPr>
              <a:t>previously</a:t>
            </a:r>
            <a:r>
              <a:rPr lang="en-GB" b="0" dirty="0" smtClean="0">
                <a:solidFill>
                  <a:srgbClr val="000000"/>
                </a:solidFill>
                <a:latin typeface="Comic Sans MS"/>
              </a:rPr>
              <a:t> ugly looking walls and brightens up the place. Furthermore </a:t>
            </a:r>
            <a:r>
              <a:rPr lang="en-GB" b="0" dirty="0" smtClean="0">
                <a:solidFill>
                  <a:srgbClr val="FF0000"/>
                </a:solidFill>
                <a:latin typeface="Comic Sans MS"/>
              </a:rPr>
              <a:t>they say</a:t>
            </a:r>
            <a:r>
              <a:rPr lang="en-GB" b="0" dirty="0" smtClean="0">
                <a:solidFill>
                  <a:srgbClr val="000000"/>
                </a:solidFill>
                <a:latin typeface="Comic Sans MS"/>
              </a:rPr>
              <a:t> it doesn't hurt anyone and it keeps young people from getting into trouble on the streets. </a:t>
            </a:r>
            <a:r>
              <a:rPr lang="en-GB" b="0" dirty="0" smtClean="0">
                <a:solidFill>
                  <a:srgbClr val="FF0000"/>
                </a:solidFill>
                <a:latin typeface="Comic Sans MS"/>
              </a:rPr>
              <a:t>It's a good way of directing teenagers energy and helping them to grow their creative ability.</a:t>
            </a:r>
          </a:p>
          <a:p>
            <a:endParaRPr lang="en-GB" sz="1100" b="1" dirty="0">
              <a:solidFill>
                <a:prstClr val="black"/>
              </a:solidFill>
              <a:latin typeface="System"/>
            </a:endParaRPr>
          </a:p>
        </p:txBody>
      </p:sp>
    </p:spTree>
    <p:extLst>
      <p:ext uri="{BB962C8B-B14F-4D97-AF65-F5344CB8AC3E}">
        <p14:creationId xmlns:p14="http://schemas.microsoft.com/office/powerpoint/2010/main" val="2097408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139" y="476672"/>
            <a:ext cx="8424936" cy="3754874"/>
          </a:xfrm>
          <a:prstGeom prst="rect">
            <a:avLst/>
          </a:prstGeom>
        </p:spPr>
        <p:txBody>
          <a:bodyPr wrap="square">
            <a:spAutoFit/>
          </a:bodyPr>
          <a:lstStyle/>
          <a:p>
            <a:pPr lvl="0"/>
            <a:r>
              <a:rPr lang="en-GB" dirty="0">
                <a:solidFill>
                  <a:srgbClr val="000000"/>
                </a:solidFill>
                <a:latin typeface="Comic Sans MS"/>
              </a:rPr>
              <a:t>However </a:t>
            </a:r>
            <a:r>
              <a:rPr lang="en-GB" dirty="0">
                <a:solidFill>
                  <a:srgbClr val="FF0000"/>
                </a:solidFill>
                <a:latin typeface="Comic Sans MS"/>
              </a:rPr>
              <a:t>( On the other hand )</a:t>
            </a:r>
            <a:r>
              <a:rPr lang="en-GB" dirty="0">
                <a:solidFill>
                  <a:srgbClr val="000000"/>
                </a:solidFill>
                <a:latin typeface="Comic Sans MS"/>
              </a:rPr>
              <a:t>, many others feel it is ugly and spoils the environment. Sometimes it is sprayed on property and can be rude. This is a bad example to younger children. </a:t>
            </a:r>
            <a:r>
              <a:rPr lang="en-GB" dirty="0">
                <a:solidFill>
                  <a:srgbClr val="FF0000"/>
                </a:solidFill>
                <a:latin typeface="Comic Sans MS"/>
              </a:rPr>
              <a:t>Homeowners worry that it devalues their property and puts possible homebuyers off</a:t>
            </a:r>
            <a:r>
              <a:rPr lang="en-GB" dirty="0" smtClean="0">
                <a:solidFill>
                  <a:srgbClr val="FF0000"/>
                </a:solidFill>
                <a:latin typeface="Comic Sans MS"/>
              </a:rPr>
              <a:t>.</a:t>
            </a:r>
          </a:p>
          <a:p>
            <a:pPr lvl="0"/>
            <a:endParaRPr lang="en-GB" dirty="0">
              <a:solidFill>
                <a:srgbClr val="FF0000"/>
              </a:solidFill>
              <a:latin typeface="Comic Sans MS"/>
            </a:endParaRPr>
          </a:p>
          <a:p>
            <a:pPr lvl="0"/>
            <a:endParaRPr lang="en-GB" sz="1100" b="1" dirty="0">
              <a:solidFill>
                <a:prstClr val="black"/>
              </a:solidFill>
              <a:latin typeface="System"/>
            </a:endParaRPr>
          </a:p>
          <a:p>
            <a:pPr lvl="0"/>
            <a:r>
              <a:rPr lang="en-GB" dirty="0">
                <a:solidFill>
                  <a:srgbClr val="000000"/>
                </a:solidFill>
                <a:latin typeface="Comic Sans MS"/>
              </a:rPr>
              <a:t>In </a:t>
            </a:r>
            <a:r>
              <a:rPr lang="en-GB" dirty="0" smtClean="0">
                <a:solidFill>
                  <a:srgbClr val="000000"/>
                </a:solidFill>
                <a:latin typeface="Comic Sans MS"/>
              </a:rPr>
              <a:t>addition </a:t>
            </a:r>
            <a:r>
              <a:rPr lang="en-GB" dirty="0">
                <a:solidFill>
                  <a:srgbClr val="000000"/>
                </a:solidFill>
                <a:latin typeface="Comic Sans MS"/>
              </a:rPr>
              <a:t>to this, it is illegal. Why should people think that </a:t>
            </a:r>
            <a:r>
              <a:rPr lang="en-GB" dirty="0" smtClean="0">
                <a:solidFill>
                  <a:srgbClr val="000000"/>
                </a:solidFill>
                <a:latin typeface="Comic Sans MS"/>
              </a:rPr>
              <a:t>they </a:t>
            </a:r>
            <a:r>
              <a:rPr lang="en-GB" dirty="0">
                <a:solidFill>
                  <a:srgbClr val="000000"/>
                </a:solidFill>
                <a:latin typeface="Comic Sans MS"/>
              </a:rPr>
              <a:t>have a right to deface street signs and public walls? </a:t>
            </a:r>
            <a:br>
              <a:rPr lang="en-GB" dirty="0">
                <a:solidFill>
                  <a:srgbClr val="000000"/>
                </a:solidFill>
                <a:latin typeface="Comic Sans MS"/>
              </a:rPr>
            </a:br>
            <a:r>
              <a:rPr lang="en-GB" dirty="0">
                <a:solidFill>
                  <a:srgbClr val="000000"/>
                </a:solidFill>
                <a:latin typeface="Comic Sans MS"/>
              </a:rPr>
              <a:t>Can't so called </a:t>
            </a:r>
            <a:r>
              <a:rPr lang="en-GB" dirty="0" smtClean="0">
                <a:solidFill>
                  <a:srgbClr val="000000"/>
                </a:solidFill>
                <a:latin typeface="Comic Sans MS"/>
              </a:rPr>
              <a:t>graffiti </a:t>
            </a:r>
            <a:r>
              <a:rPr lang="en-GB" dirty="0">
                <a:solidFill>
                  <a:srgbClr val="000000"/>
                </a:solidFill>
                <a:latin typeface="Comic Sans MS"/>
              </a:rPr>
              <a:t>'artists' put designs on paper and show them in a gallery like everyone else? </a:t>
            </a:r>
            <a:endParaRPr lang="en-GB" dirty="0" smtClean="0">
              <a:solidFill>
                <a:srgbClr val="000000"/>
              </a:solidFill>
              <a:latin typeface="Comic Sans MS"/>
            </a:endParaRPr>
          </a:p>
          <a:p>
            <a:pPr lvl="0"/>
            <a:endParaRPr lang="en-GB" dirty="0">
              <a:solidFill>
                <a:srgbClr val="000000"/>
              </a:solidFill>
              <a:latin typeface="Comic Sans MS"/>
            </a:endParaRPr>
          </a:p>
          <a:p>
            <a:pPr lvl="0"/>
            <a:endParaRPr lang="en-GB" sz="1100" b="1" dirty="0">
              <a:solidFill>
                <a:prstClr val="black"/>
              </a:solidFill>
              <a:latin typeface="System"/>
            </a:endParaRPr>
          </a:p>
          <a:p>
            <a:pPr lvl="0"/>
            <a:r>
              <a:rPr lang="en-GB" dirty="0">
                <a:solidFill>
                  <a:srgbClr val="000000"/>
                </a:solidFill>
                <a:latin typeface="Comic Sans MS"/>
              </a:rPr>
              <a:t>So there are obviously strong opinions on either side. It is hard to see that everyone will agree what the best solution is.</a:t>
            </a:r>
          </a:p>
        </p:txBody>
      </p:sp>
    </p:spTree>
    <p:extLst>
      <p:ext uri="{BB962C8B-B14F-4D97-AF65-F5344CB8AC3E}">
        <p14:creationId xmlns:p14="http://schemas.microsoft.com/office/powerpoint/2010/main" val="2782023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8568952" cy="5309146"/>
          </a:xfrm>
          <a:prstGeom prst="rect">
            <a:avLst/>
          </a:prstGeom>
        </p:spPr>
        <p:txBody>
          <a:bodyPr wrap="square">
            <a:spAutoFit/>
          </a:bodyPr>
          <a:lstStyle/>
          <a:p>
            <a:r>
              <a:rPr lang="en-GB" dirty="0" smtClean="0">
                <a:solidFill>
                  <a:srgbClr val="FF0000"/>
                </a:solidFill>
                <a:latin typeface="Comic Sans MS"/>
              </a:rPr>
              <a:t>There can hardly be anyone who has not noticed the growth of graffiti on our streets in recent years. </a:t>
            </a:r>
            <a:r>
              <a:rPr lang="en-GB" dirty="0" smtClean="0">
                <a:solidFill>
                  <a:srgbClr val="000000"/>
                </a:solidFill>
                <a:latin typeface="Comic Sans MS"/>
              </a:rPr>
              <a:t>Graffiti is an issue that creates </a:t>
            </a:r>
            <a:r>
              <a:rPr lang="en-GB" dirty="0" smtClean="0">
                <a:solidFill>
                  <a:srgbClr val="FF0000"/>
                </a:solidFill>
                <a:latin typeface="Comic Sans MS"/>
              </a:rPr>
              <a:t>extremely</a:t>
            </a:r>
            <a:r>
              <a:rPr lang="en-GB" dirty="0" smtClean="0">
                <a:solidFill>
                  <a:srgbClr val="000000"/>
                </a:solidFill>
                <a:latin typeface="Comic Sans MS"/>
              </a:rPr>
              <a:t> strong </a:t>
            </a:r>
            <a:r>
              <a:rPr lang="en-GB" dirty="0" smtClean="0">
                <a:solidFill>
                  <a:srgbClr val="FF0000"/>
                </a:solidFill>
                <a:latin typeface="Comic Sans MS"/>
              </a:rPr>
              <a:t>and varied</a:t>
            </a:r>
            <a:r>
              <a:rPr lang="en-GB" dirty="0" smtClean="0">
                <a:solidFill>
                  <a:srgbClr val="000000"/>
                </a:solidFill>
                <a:latin typeface="Comic Sans MS"/>
              </a:rPr>
              <a:t> opinions. Some people see it as art and others think it is just vandalism. But there is much more to this argument than you might think.</a:t>
            </a:r>
          </a:p>
          <a:p>
            <a:endParaRPr lang="en-GB" dirty="0" smtClean="0">
              <a:solidFill>
                <a:srgbClr val="000000"/>
              </a:solidFill>
              <a:latin typeface="Comic Sans MS"/>
            </a:endParaRPr>
          </a:p>
          <a:p>
            <a:endParaRPr lang="en-GB" sz="1100" b="1" dirty="0">
              <a:solidFill>
                <a:prstClr val="black"/>
              </a:solidFill>
              <a:latin typeface="System"/>
            </a:endParaRPr>
          </a:p>
          <a:p>
            <a:r>
              <a:rPr lang="en-GB" b="0" dirty="0" smtClean="0">
                <a:solidFill>
                  <a:srgbClr val="000000"/>
                </a:solidFill>
                <a:latin typeface="Comic Sans MS"/>
              </a:rPr>
              <a:t>Those in favour of graffiti say that it is really creative; full of colour and imaginative ideas. There is no doubt that some of it </a:t>
            </a:r>
            <a:br>
              <a:rPr lang="en-GB" b="0" dirty="0" smtClean="0">
                <a:solidFill>
                  <a:srgbClr val="000000"/>
                </a:solidFill>
                <a:latin typeface="Comic Sans MS"/>
              </a:rPr>
            </a:br>
            <a:r>
              <a:rPr lang="en-GB" b="0" dirty="0" smtClean="0">
                <a:solidFill>
                  <a:srgbClr val="000000"/>
                </a:solidFill>
                <a:latin typeface="Comic Sans MS"/>
              </a:rPr>
              <a:t>is very clever. </a:t>
            </a:r>
            <a:r>
              <a:rPr lang="en-GB" b="0" dirty="0" smtClean="0">
                <a:solidFill>
                  <a:srgbClr val="FF0000"/>
                </a:solidFill>
                <a:latin typeface="Comic Sans MS"/>
              </a:rPr>
              <a:t>Nowadays the best graffiti art can sell for a great deal of money and the artists are becoming famous. </a:t>
            </a:r>
            <a:r>
              <a:rPr lang="en-GB" b="0" dirty="0" smtClean="0">
                <a:solidFill>
                  <a:srgbClr val="00008B"/>
                </a:solidFill>
                <a:latin typeface="Comic Sans MS"/>
              </a:rPr>
              <a:t>A painting by  the secret artist '</a:t>
            </a:r>
            <a:r>
              <a:rPr lang="en-GB" b="0" dirty="0" err="1" smtClean="0">
                <a:solidFill>
                  <a:srgbClr val="00008B"/>
                </a:solidFill>
                <a:latin typeface="Comic Sans MS"/>
              </a:rPr>
              <a:t>Banksy'recently</a:t>
            </a:r>
            <a:r>
              <a:rPr lang="en-GB" b="0" dirty="0" smtClean="0">
                <a:solidFill>
                  <a:srgbClr val="00008B"/>
                </a:solidFill>
                <a:latin typeface="Comic Sans MS"/>
              </a:rPr>
              <a:t> sold for £20,000.</a:t>
            </a:r>
          </a:p>
          <a:p>
            <a:endParaRPr lang="en-GB" b="0" dirty="0" smtClean="0">
              <a:solidFill>
                <a:srgbClr val="00008B"/>
              </a:solidFill>
              <a:latin typeface="Comic Sans MS"/>
            </a:endParaRPr>
          </a:p>
          <a:p>
            <a:endParaRPr lang="en-GB" sz="1100" b="1" dirty="0">
              <a:solidFill>
                <a:prstClr val="black"/>
              </a:solidFill>
              <a:latin typeface="System"/>
            </a:endParaRPr>
          </a:p>
          <a:p>
            <a:r>
              <a:rPr lang="en-GB" b="0" dirty="0" smtClean="0">
                <a:solidFill>
                  <a:srgbClr val="000000"/>
                </a:solidFill>
                <a:latin typeface="Comic Sans MS"/>
              </a:rPr>
              <a:t>Not only this, </a:t>
            </a:r>
            <a:r>
              <a:rPr lang="en-GB" b="0" dirty="0" smtClean="0">
                <a:solidFill>
                  <a:srgbClr val="FF0000"/>
                </a:solidFill>
                <a:latin typeface="Comic Sans MS"/>
              </a:rPr>
              <a:t>those who support it claim that</a:t>
            </a:r>
            <a:r>
              <a:rPr lang="en-GB" b="0" dirty="0" smtClean="0">
                <a:solidFill>
                  <a:srgbClr val="000000"/>
                </a:solidFill>
                <a:latin typeface="Comic Sans MS"/>
              </a:rPr>
              <a:t> it is often put on </a:t>
            </a:r>
            <a:r>
              <a:rPr lang="en-GB" b="0" dirty="0" smtClean="0">
                <a:solidFill>
                  <a:srgbClr val="FF0000"/>
                </a:solidFill>
                <a:latin typeface="Comic Sans MS"/>
              </a:rPr>
              <a:t>previously</a:t>
            </a:r>
            <a:r>
              <a:rPr lang="en-GB" b="0" dirty="0" smtClean="0">
                <a:solidFill>
                  <a:srgbClr val="000000"/>
                </a:solidFill>
                <a:latin typeface="Comic Sans MS"/>
              </a:rPr>
              <a:t> ugly looking walls and brightens up the place. </a:t>
            </a:r>
            <a:r>
              <a:rPr lang="en-GB" b="0" dirty="0" smtClean="0">
                <a:solidFill>
                  <a:srgbClr val="00008B"/>
                </a:solidFill>
                <a:latin typeface="Comic Sans MS"/>
              </a:rPr>
              <a:t>For example it can be used to entertain or inform the public if it is put on boards outside construction work</a:t>
            </a:r>
            <a:r>
              <a:rPr lang="en-GB" b="0" dirty="0" smtClean="0">
                <a:solidFill>
                  <a:srgbClr val="000000"/>
                </a:solidFill>
                <a:latin typeface="Comic Sans MS"/>
              </a:rPr>
              <a:t>. Furthermore </a:t>
            </a:r>
            <a:r>
              <a:rPr lang="en-GB" b="0" dirty="0" smtClean="0">
                <a:solidFill>
                  <a:srgbClr val="FF0000"/>
                </a:solidFill>
                <a:latin typeface="Comic Sans MS"/>
              </a:rPr>
              <a:t>they say</a:t>
            </a:r>
            <a:r>
              <a:rPr lang="en-GB" b="0" dirty="0" smtClean="0">
                <a:solidFill>
                  <a:srgbClr val="000000"/>
                </a:solidFill>
                <a:latin typeface="Comic Sans MS"/>
              </a:rPr>
              <a:t> it doesn't hurt anyone and it keeps young people from getting into trouble on the streets. </a:t>
            </a:r>
            <a:r>
              <a:rPr lang="en-GB" b="0" dirty="0" smtClean="0">
                <a:solidFill>
                  <a:srgbClr val="FF0000"/>
                </a:solidFill>
                <a:latin typeface="Comic Sans MS"/>
              </a:rPr>
              <a:t>It's a good way of directing teenagers energy and helping them to grow their creative ability.</a:t>
            </a:r>
          </a:p>
          <a:p>
            <a:endParaRPr lang="en-GB" sz="1100" b="1" dirty="0">
              <a:solidFill>
                <a:prstClr val="black"/>
              </a:solidFill>
              <a:latin typeface="System"/>
            </a:endParaRPr>
          </a:p>
        </p:txBody>
      </p:sp>
    </p:spTree>
    <p:extLst>
      <p:ext uri="{BB962C8B-B14F-4D97-AF65-F5344CB8AC3E}">
        <p14:creationId xmlns:p14="http://schemas.microsoft.com/office/powerpoint/2010/main" val="2628422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96752"/>
            <a:ext cx="8496944" cy="4862870"/>
          </a:xfrm>
          <a:prstGeom prst="rect">
            <a:avLst/>
          </a:prstGeom>
        </p:spPr>
        <p:txBody>
          <a:bodyPr wrap="square">
            <a:spAutoFit/>
          </a:bodyPr>
          <a:lstStyle/>
          <a:p>
            <a:pPr lvl="0"/>
            <a:r>
              <a:rPr lang="en-GB" dirty="0">
                <a:solidFill>
                  <a:srgbClr val="000000"/>
                </a:solidFill>
                <a:latin typeface="Comic Sans MS"/>
              </a:rPr>
              <a:t>However </a:t>
            </a:r>
            <a:r>
              <a:rPr lang="en-GB" dirty="0">
                <a:solidFill>
                  <a:srgbClr val="FF0000"/>
                </a:solidFill>
                <a:latin typeface="Comic Sans MS"/>
              </a:rPr>
              <a:t>( On the other hand )</a:t>
            </a:r>
            <a:r>
              <a:rPr lang="en-GB" dirty="0">
                <a:solidFill>
                  <a:srgbClr val="000000"/>
                </a:solidFill>
                <a:latin typeface="Comic Sans MS"/>
              </a:rPr>
              <a:t>, many others feel it is ugly and spoils </a:t>
            </a:r>
            <a:r>
              <a:rPr lang="en-GB" dirty="0">
                <a:solidFill>
                  <a:srgbClr val="00008B"/>
                </a:solidFill>
                <a:latin typeface="Comic Sans MS"/>
              </a:rPr>
              <a:t>( can have a devastating impact on )</a:t>
            </a:r>
            <a:r>
              <a:rPr lang="en-GB" dirty="0">
                <a:solidFill>
                  <a:srgbClr val="000000"/>
                </a:solidFill>
                <a:latin typeface="Comic Sans MS"/>
              </a:rPr>
              <a:t> the environment. Sometimes it is sprayed on property and can be rude </a:t>
            </a:r>
            <a:r>
              <a:rPr lang="en-GB" dirty="0">
                <a:solidFill>
                  <a:srgbClr val="00008B"/>
                </a:solidFill>
                <a:latin typeface="Comic Sans MS"/>
              </a:rPr>
              <a:t>and offensive</a:t>
            </a:r>
            <a:r>
              <a:rPr lang="en-GB" dirty="0">
                <a:solidFill>
                  <a:srgbClr val="000000"/>
                </a:solidFill>
                <a:latin typeface="Comic Sans MS"/>
              </a:rPr>
              <a:t>. This is a bad example to younger children. </a:t>
            </a:r>
            <a:r>
              <a:rPr lang="en-GB" dirty="0">
                <a:solidFill>
                  <a:srgbClr val="FF0000"/>
                </a:solidFill>
                <a:latin typeface="Comic Sans MS"/>
              </a:rPr>
              <a:t>Homeowners worry that it devalues their property and puts possible homebuyers off. </a:t>
            </a:r>
            <a:r>
              <a:rPr lang="en-GB" dirty="0" err="1">
                <a:solidFill>
                  <a:srgbClr val="00008B"/>
                </a:solidFill>
                <a:latin typeface="Comic Sans MS"/>
              </a:rPr>
              <a:t>Dacorum</a:t>
            </a:r>
            <a:r>
              <a:rPr lang="en-GB" dirty="0">
                <a:solidFill>
                  <a:srgbClr val="00008B"/>
                </a:solidFill>
                <a:latin typeface="Comic Sans MS"/>
              </a:rPr>
              <a:t> </a:t>
            </a:r>
            <a:r>
              <a:rPr lang="en-GB" dirty="0" smtClean="0">
                <a:solidFill>
                  <a:srgbClr val="00008B"/>
                </a:solidFill>
                <a:latin typeface="Comic Sans MS"/>
              </a:rPr>
              <a:t> Council </a:t>
            </a:r>
            <a:r>
              <a:rPr lang="en-GB" dirty="0">
                <a:solidFill>
                  <a:srgbClr val="00008B"/>
                </a:solidFill>
                <a:latin typeface="Comic Sans MS"/>
              </a:rPr>
              <a:t>estimates that property values could rise by 10% - 20% if areas were kept clean and tidy</a:t>
            </a:r>
            <a:r>
              <a:rPr lang="en-GB" dirty="0" smtClean="0">
                <a:solidFill>
                  <a:srgbClr val="00008B"/>
                </a:solidFill>
                <a:latin typeface="Comic Sans MS"/>
              </a:rPr>
              <a:t>.</a:t>
            </a:r>
          </a:p>
          <a:p>
            <a:pPr lvl="0"/>
            <a:endParaRPr lang="en-GB" dirty="0">
              <a:solidFill>
                <a:srgbClr val="00008B"/>
              </a:solidFill>
              <a:latin typeface="Comic Sans MS"/>
            </a:endParaRPr>
          </a:p>
          <a:p>
            <a:pPr lvl="0"/>
            <a:endParaRPr lang="en-GB" sz="1100" b="1" dirty="0">
              <a:solidFill>
                <a:prstClr val="black"/>
              </a:solidFill>
              <a:latin typeface="System"/>
            </a:endParaRPr>
          </a:p>
          <a:p>
            <a:pPr lvl="0"/>
            <a:r>
              <a:rPr lang="en-GB" dirty="0">
                <a:solidFill>
                  <a:srgbClr val="000000"/>
                </a:solidFill>
                <a:latin typeface="Comic Sans MS"/>
              </a:rPr>
              <a:t>In </a:t>
            </a:r>
            <a:r>
              <a:rPr lang="en-GB" dirty="0" smtClean="0">
                <a:solidFill>
                  <a:srgbClr val="000000"/>
                </a:solidFill>
                <a:latin typeface="Comic Sans MS"/>
              </a:rPr>
              <a:t>addition </a:t>
            </a:r>
            <a:r>
              <a:rPr lang="en-GB" dirty="0">
                <a:solidFill>
                  <a:srgbClr val="000000"/>
                </a:solidFill>
                <a:latin typeface="Comic Sans MS"/>
              </a:rPr>
              <a:t>to this, it is illegal. Why should people think that </a:t>
            </a:r>
            <a:r>
              <a:rPr lang="en-GB" dirty="0" smtClean="0">
                <a:solidFill>
                  <a:srgbClr val="000000"/>
                </a:solidFill>
                <a:latin typeface="Comic Sans MS"/>
              </a:rPr>
              <a:t>they </a:t>
            </a:r>
            <a:r>
              <a:rPr lang="en-GB" dirty="0">
                <a:solidFill>
                  <a:srgbClr val="000000"/>
                </a:solidFill>
                <a:latin typeface="Comic Sans MS"/>
              </a:rPr>
              <a:t>have a right to deface street signs and public walls? Can't </a:t>
            </a:r>
            <a:br>
              <a:rPr lang="en-GB" dirty="0">
                <a:solidFill>
                  <a:srgbClr val="000000"/>
                </a:solidFill>
                <a:latin typeface="Comic Sans MS"/>
              </a:rPr>
            </a:br>
            <a:r>
              <a:rPr lang="en-GB" dirty="0">
                <a:solidFill>
                  <a:srgbClr val="000000"/>
                </a:solidFill>
                <a:latin typeface="Comic Sans MS"/>
              </a:rPr>
              <a:t>so called </a:t>
            </a:r>
            <a:r>
              <a:rPr lang="en-GB" dirty="0" smtClean="0">
                <a:solidFill>
                  <a:srgbClr val="000000"/>
                </a:solidFill>
                <a:latin typeface="Comic Sans MS"/>
              </a:rPr>
              <a:t>graffiti </a:t>
            </a:r>
            <a:r>
              <a:rPr lang="en-GB" dirty="0">
                <a:solidFill>
                  <a:srgbClr val="000000"/>
                </a:solidFill>
                <a:latin typeface="Comic Sans MS"/>
              </a:rPr>
              <a:t>'artists' put designs on paper and show them in a gallery like everyone else? </a:t>
            </a:r>
            <a:r>
              <a:rPr lang="en-GB" dirty="0">
                <a:solidFill>
                  <a:srgbClr val="00005E"/>
                </a:solidFill>
                <a:latin typeface="Comic Sans MS"/>
              </a:rPr>
              <a:t>There is no doubt that some </a:t>
            </a:r>
            <a:r>
              <a:rPr lang="en-GB" dirty="0" smtClean="0">
                <a:solidFill>
                  <a:srgbClr val="00005E"/>
                </a:solidFill>
                <a:latin typeface="Comic Sans MS"/>
              </a:rPr>
              <a:t>graffiti </a:t>
            </a:r>
            <a:r>
              <a:rPr lang="en-GB" dirty="0">
                <a:solidFill>
                  <a:srgbClr val="00005E"/>
                </a:solidFill>
                <a:latin typeface="Comic Sans MS"/>
              </a:rPr>
              <a:t>is of a high quality and surely people would be prepared to pay to see it</a:t>
            </a:r>
            <a:r>
              <a:rPr lang="en-GB" dirty="0" smtClean="0">
                <a:solidFill>
                  <a:srgbClr val="00005E"/>
                </a:solidFill>
                <a:latin typeface="Comic Sans MS"/>
              </a:rPr>
              <a:t>?</a:t>
            </a:r>
          </a:p>
          <a:p>
            <a:pPr lvl="0"/>
            <a:endParaRPr lang="en-GB" dirty="0">
              <a:solidFill>
                <a:srgbClr val="00005E"/>
              </a:solidFill>
              <a:latin typeface="Comic Sans MS"/>
            </a:endParaRPr>
          </a:p>
          <a:p>
            <a:pPr lvl="0"/>
            <a:endParaRPr lang="en-GB" sz="1100" b="1" dirty="0">
              <a:solidFill>
                <a:prstClr val="black"/>
              </a:solidFill>
              <a:latin typeface="System"/>
            </a:endParaRPr>
          </a:p>
          <a:p>
            <a:pPr lvl="0"/>
            <a:r>
              <a:rPr lang="en-GB" dirty="0">
                <a:solidFill>
                  <a:srgbClr val="000000"/>
                </a:solidFill>
                <a:latin typeface="Comic Sans MS"/>
              </a:rPr>
              <a:t>So there are obviously strong opinions on either side. It is hard to see that everyone will agree what the best solution is </a:t>
            </a:r>
            <a:r>
              <a:rPr lang="en-GB" dirty="0">
                <a:solidFill>
                  <a:srgbClr val="00008B"/>
                </a:solidFill>
                <a:latin typeface="Comic Sans MS"/>
              </a:rPr>
              <a:t>but it must be resolved. Perhaps clearer or stronger laws need to be made by Parliament.</a:t>
            </a:r>
          </a:p>
        </p:txBody>
      </p:sp>
    </p:spTree>
    <p:extLst>
      <p:ext uri="{BB962C8B-B14F-4D97-AF65-F5344CB8AC3E}">
        <p14:creationId xmlns:p14="http://schemas.microsoft.com/office/powerpoint/2010/main" val="15642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1440160" cy="369332"/>
          </a:xfrm>
          <a:prstGeom prst="rect">
            <a:avLst/>
          </a:prstGeom>
        </p:spPr>
        <p:txBody>
          <a:bodyPr wrap="square">
            <a:spAutoFit/>
          </a:bodyPr>
          <a:lstStyle/>
          <a:p>
            <a:r>
              <a:rPr lang="en-GB" dirty="0"/>
              <a:t>Examples-</a:t>
            </a:r>
          </a:p>
        </p:txBody>
      </p:sp>
      <p:sp>
        <p:nvSpPr>
          <p:cNvPr id="5" name="Rectangle 4"/>
          <p:cNvSpPr/>
          <p:nvPr/>
        </p:nvSpPr>
        <p:spPr>
          <a:xfrm>
            <a:off x="323528" y="2027946"/>
            <a:ext cx="7776864" cy="707886"/>
          </a:xfrm>
          <a:prstGeom prst="rect">
            <a:avLst/>
          </a:prstGeom>
        </p:spPr>
        <p:txBody>
          <a:bodyPr wrap="square">
            <a:spAutoFit/>
          </a:bodyPr>
          <a:lstStyle/>
          <a:p>
            <a:r>
              <a:rPr lang="en-GB" sz="2000" dirty="0" smtClean="0">
                <a:solidFill>
                  <a:srgbClr val="000000"/>
                </a:solidFill>
                <a:latin typeface="EDVTR G+ Helvetica Neue LT Std"/>
              </a:rPr>
              <a:t>Circle </a:t>
            </a:r>
            <a:r>
              <a:rPr lang="en-GB" sz="2000" b="1" dirty="0" smtClean="0">
                <a:solidFill>
                  <a:srgbClr val="000000"/>
                </a:solidFill>
                <a:latin typeface="TWWBO C+ Helvetica Neue LT Std"/>
              </a:rPr>
              <a:t>all </a:t>
            </a:r>
            <a:r>
              <a:rPr lang="en-GB" sz="2000" b="0" dirty="0" smtClean="0">
                <a:solidFill>
                  <a:srgbClr val="000000"/>
                </a:solidFill>
                <a:latin typeface="EDVTR G+ Helvetica Neue LT Std"/>
              </a:rPr>
              <a:t>the </a:t>
            </a:r>
            <a:r>
              <a:rPr lang="en-GB" sz="2000" b="1" dirty="0" smtClean="0">
                <a:solidFill>
                  <a:srgbClr val="000000"/>
                </a:solidFill>
                <a:latin typeface="TWWBO C+ Helvetica Neue LT Std"/>
              </a:rPr>
              <a:t>determiners </a:t>
            </a:r>
            <a:r>
              <a:rPr lang="en-GB" sz="2000" b="0" dirty="0" smtClean="0">
                <a:solidFill>
                  <a:srgbClr val="000000"/>
                </a:solidFill>
                <a:latin typeface="EDVTR G+ Helvetica Neue LT Std"/>
              </a:rPr>
              <a:t>in the sentence below.</a:t>
            </a:r>
          </a:p>
          <a:p>
            <a:r>
              <a:rPr lang="en-GB" sz="2000" b="0" dirty="0" smtClean="0">
                <a:solidFill>
                  <a:srgbClr val="000000"/>
                </a:solidFill>
                <a:latin typeface="EDVTR G+ Helvetica Neue LT Std"/>
              </a:rPr>
              <a:t> </a:t>
            </a:r>
            <a:r>
              <a:rPr lang="en-GB" sz="2000" b="0" dirty="0" smtClean="0">
                <a:solidFill>
                  <a:srgbClr val="FF0000"/>
                </a:solidFill>
                <a:latin typeface="EDVTR G+ Helvetica Neue LT Std"/>
              </a:rPr>
              <a:t>There wasn’t much juice left in the fridge, so I bought a new bottle.</a:t>
            </a:r>
            <a:endParaRPr lang="en-GB" sz="2000" b="0" dirty="0" smtClean="0">
              <a:solidFill>
                <a:srgbClr val="FF0000"/>
              </a:solidFill>
              <a:latin typeface="EDVTR G+ Helvetica Neue LT Std"/>
            </a:endParaRPr>
          </a:p>
        </p:txBody>
      </p:sp>
      <p:sp>
        <p:nvSpPr>
          <p:cNvPr id="6" name="Rectangle 5"/>
          <p:cNvSpPr/>
          <p:nvPr/>
        </p:nvSpPr>
        <p:spPr>
          <a:xfrm>
            <a:off x="323528" y="980728"/>
            <a:ext cx="8136904" cy="1015663"/>
          </a:xfrm>
          <a:prstGeom prst="rect">
            <a:avLst/>
          </a:prstGeom>
        </p:spPr>
        <p:txBody>
          <a:bodyPr wrap="square">
            <a:spAutoFit/>
          </a:bodyPr>
          <a:lstStyle/>
          <a:p>
            <a:r>
              <a:rPr lang="en-GB" dirty="0" smtClean="0">
                <a:solidFill>
                  <a:srgbClr val="000000"/>
                </a:solidFill>
                <a:latin typeface="EDVTR G+ Helvetica Neue LT Std"/>
              </a:rPr>
              <a:t>Rewrite the sentence below so that it begins with the </a:t>
            </a:r>
            <a:r>
              <a:rPr lang="en-GB" b="1" dirty="0" smtClean="0">
                <a:solidFill>
                  <a:srgbClr val="000000"/>
                </a:solidFill>
                <a:latin typeface="TWWBO C+ Helvetica Neue LT Std"/>
              </a:rPr>
              <a:t>adverbial</a:t>
            </a:r>
            <a:r>
              <a:rPr lang="en-GB" b="0" dirty="0" smtClean="0">
                <a:solidFill>
                  <a:srgbClr val="000000"/>
                </a:solidFill>
                <a:latin typeface="EDVTR G+ Helvetica Neue LT Std"/>
              </a:rPr>
              <a:t>. </a:t>
            </a:r>
          </a:p>
          <a:p>
            <a:r>
              <a:rPr lang="en-GB" b="0" dirty="0" smtClean="0">
                <a:solidFill>
                  <a:srgbClr val="000000"/>
                </a:solidFill>
                <a:latin typeface="EDVTR G+ Helvetica Neue LT Std"/>
              </a:rPr>
              <a:t>Use only the same words, and remember to punctuate your answer correctly. </a:t>
            </a:r>
          </a:p>
          <a:p>
            <a:r>
              <a:rPr lang="en-GB" sz="2400" b="0" dirty="0" smtClean="0">
                <a:solidFill>
                  <a:srgbClr val="FF0000"/>
                </a:solidFill>
                <a:latin typeface="AJCXC I+ Sassoon Infant Std"/>
              </a:rPr>
              <a:t>We turned off the lights before we left. </a:t>
            </a:r>
            <a:endParaRPr lang="en-GB" sz="2400" b="0" dirty="0" smtClean="0">
              <a:solidFill>
                <a:srgbClr val="FF0000"/>
              </a:solidFill>
              <a:latin typeface="AJCXC I+ Sassoon Infant Std"/>
            </a:endParaRPr>
          </a:p>
        </p:txBody>
      </p:sp>
      <p:sp>
        <p:nvSpPr>
          <p:cNvPr id="7" name="Rectangle 6"/>
          <p:cNvSpPr/>
          <p:nvPr/>
        </p:nvSpPr>
        <p:spPr>
          <a:xfrm>
            <a:off x="351772" y="2845199"/>
            <a:ext cx="7892636" cy="646331"/>
          </a:xfrm>
          <a:prstGeom prst="rect">
            <a:avLst/>
          </a:prstGeom>
        </p:spPr>
        <p:txBody>
          <a:bodyPr wrap="square">
            <a:spAutoFit/>
          </a:bodyPr>
          <a:lstStyle/>
          <a:p>
            <a:r>
              <a:rPr lang="en-GB" dirty="0" smtClean="0">
                <a:solidFill>
                  <a:srgbClr val="000000"/>
                </a:solidFill>
                <a:latin typeface="EDVTR G+ Helvetica Neue LT Std"/>
              </a:rPr>
              <a:t>Tick one box in each row to show whether the word before is used as a </a:t>
            </a:r>
            <a:r>
              <a:rPr lang="en-GB" b="1" dirty="0" smtClean="0">
                <a:solidFill>
                  <a:srgbClr val="000000"/>
                </a:solidFill>
                <a:latin typeface="TWWBO C+ Helvetica Neue LT Std"/>
              </a:rPr>
              <a:t>subordinating conjunction </a:t>
            </a:r>
            <a:r>
              <a:rPr lang="en-GB" b="0" dirty="0" smtClean="0">
                <a:solidFill>
                  <a:srgbClr val="000000"/>
                </a:solidFill>
                <a:latin typeface="EDVTR G+ Helvetica Neue LT Std"/>
              </a:rPr>
              <a:t>or as a </a:t>
            </a:r>
            <a:r>
              <a:rPr lang="en-GB" b="1" dirty="0" smtClean="0">
                <a:solidFill>
                  <a:srgbClr val="000000"/>
                </a:solidFill>
                <a:latin typeface="TWWBO C+ Helvetica Neue LT Std"/>
              </a:rPr>
              <a:t>preposition</a:t>
            </a:r>
            <a:r>
              <a:rPr lang="en-GB" b="0" dirty="0" smtClean="0">
                <a:solidFill>
                  <a:srgbClr val="000000"/>
                </a:solidFill>
                <a:latin typeface="EDVTR G+ Helvetica Neue LT Std"/>
              </a:rPr>
              <a:t>.</a:t>
            </a:r>
            <a:endParaRPr lang="en-GB" b="0" dirty="0" smtClean="0">
              <a:solidFill>
                <a:srgbClr val="000000"/>
              </a:solidFill>
              <a:latin typeface="EDVTR G+ Helvetica Neue LT Std"/>
            </a:endParaRPr>
          </a:p>
        </p:txBody>
      </p:sp>
      <p:sp>
        <p:nvSpPr>
          <p:cNvPr id="8" name="Rectangle 7"/>
          <p:cNvSpPr/>
          <p:nvPr/>
        </p:nvSpPr>
        <p:spPr>
          <a:xfrm>
            <a:off x="395536" y="3507939"/>
            <a:ext cx="7992888" cy="1015663"/>
          </a:xfrm>
          <a:prstGeom prst="rect">
            <a:avLst/>
          </a:prstGeom>
        </p:spPr>
        <p:txBody>
          <a:bodyPr wrap="square">
            <a:spAutoFit/>
          </a:bodyPr>
          <a:lstStyle/>
          <a:p>
            <a:r>
              <a:rPr lang="en-GB" sz="2000" dirty="0" smtClean="0">
                <a:solidFill>
                  <a:srgbClr val="FF0000"/>
                </a:solidFill>
                <a:latin typeface="EDVTR G+ Helvetica Neue LT Std"/>
              </a:rPr>
              <a:t>We left the cinema before the end of the film.</a:t>
            </a:r>
          </a:p>
          <a:p>
            <a:r>
              <a:rPr lang="en-GB" sz="2000" dirty="0" smtClean="0">
                <a:solidFill>
                  <a:srgbClr val="FF0000"/>
                </a:solidFill>
                <a:latin typeface="EDVTR G+ Helvetica Neue LT Std"/>
              </a:rPr>
              <a:t>The train ticket is cheaper before 9:00 in the morning.</a:t>
            </a:r>
          </a:p>
          <a:p>
            <a:r>
              <a:rPr lang="en-GB" sz="2000" dirty="0" smtClean="0">
                <a:solidFill>
                  <a:srgbClr val="FF0000"/>
                </a:solidFill>
                <a:latin typeface="EDVTR G+ Helvetica Neue LT Std"/>
              </a:rPr>
              <a:t>I brush my teeth before I have breakfast.</a:t>
            </a:r>
            <a:endParaRPr lang="en-GB" sz="2000" dirty="0" smtClean="0">
              <a:solidFill>
                <a:srgbClr val="FF0000"/>
              </a:solidFill>
              <a:latin typeface="EDVTR G+ Helvetica Neue LT Std"/>
            </a:endParaRPr>
          </a:p>
        </p:txBody>
      </p:sp>
      <p:sp>
        <p:nvSpPr>
          <p:cNvPr id="9" name="Rectangle 8"/>
          <p:cNvSpPr/>
          <p:nvPr/>
        </p:nvSpPr>
        <p:spPr>
          <a:xfrm>
            <a:off x="395536" y="4581128"/>
            <a:ext cx="7992888" cy="707886"/>
          </a:xfrm>
          <a:prstGeom prst="rect">
            <a:avLst/>
          </a:prstGeom>
        </p:spPr>
        <p:txBody>
          <a:bodyPr wrap="square">
            <a:spAutoFit/>
          </a:bodyPr>
          <a:lstStyle/>
          <a:p>
            <a:r>
              <a:rPr lang="en-GB" sz="2000" dirty="0" smtClean="0">
                <a:solidFill>
                  <a:srgbClr val="000000"/>
                </a:solidFill>
              </a:rPr>
              <a:t>Which option completes the sentence below so that it uses the subjunctive mood?</a:t>
            </a:r>
            <a:endParaRPr lang="en-GB" sz="2000" dirty="0" smtClean="0">
              <a:solidFill>
                <a:srgbClr val="000000"/>
              </a:solidFill>
            </a:endParaRPr>
          </a:p>
        </p:txBody>
      </p:sp>
      <p:sp>
        <p:nvSpPr>
          <p:cNvPr id="10" name="Rectangle 9"/>
          <p:cNvSpPr/>
          <p:nvPr/>
        </p:nvSpPr>
        <p:spPr>
          <a:xfrm>
            <a:off x="404455" y="5261693"/>
            <a:ext cx="7675124" cy="400110"/>
          </a:xfrm>
          <a:prstGeom prst="rect">
            <a:avLst/>
          </a:prstGeom>
        </p:spPr>
        <p:txBody>
          <a:bodyPr wrap="square">
            <a:spAutoFit/>
          </a:bodyPr>
          <a:lstStyle/>
          <a:p>
            <a:r>
              <a:rPr lang="en-GB" sz="2000" dirty="0" smtClean="0">
                <a:solidFill>
                  <a:srgbClr val="FF0000"/>
                </a:solidFill>
              </a:rPr>
              <a:t>I wish I                free to come to your party, but I am afraid I will be busy.</a:t>
            </a:r>
            <a:endParaRPr lang="en-GB" sz="2000" dirty="0" smtClean="0">
              <a:solidFill>
                <a:srgbClr val="FF0000"/>
              </a:solidFill>
            </a:endParaRPr>
          </a:p>
        </p:txBody>
      </p:sp>
      <p:sp>
        <p:nvSpPr>
          <p:cNvPr id="11" name="Rectangle 10"/>
          <p:cNvSpPr/>
          <p:nvPr/>
        </p:nvSpPr>
        <p:spPr>
          <a:xfrm>
            <a:off x="455178" y="5631025"/>
            <a:ext cx="3252726" cy="400110"/>
          </a:xfrm>
          <a:prstGeom prst="rect">
            <a:avLst/>
          </a:prstGeom>
        </p:spPr>
        <p:txBody>
          <a:bodyPr wrap="square">
            <a:spAutoFit/>
          </a:bodyPr>
          <a:lstStyle/>
          <a:p>
            <a:r>
              <a:rPr lang="en-GB" sz="2000" dirty="0" smtClean="0">
                <a:solidFill>
                  <a:srgbClr val="000000"/>
                </a:solidFill>
              </a:rPr>
              <a:t>Were, could be, was, maybe</a:t>
            </a:r>
            <a:endParaRPr lang="en-GB" sz="2000" dirty="0" smtClean="0">
              <a:solidFill>
                <a:srgbClr val="000000"/>
              </a:solidFill>
            </a:endParaRPr>
          </a:p>
        </p:txBody>
      </p:sp>
    </p:spTree>
    <p:extLst>
      <p:ext uri="{BB962C8B-B14F-4D97-AF65-F5344CB8AC3E}">
        <p14:creationId xmlns:p14="http://schemas.microsoft.com/office/powerpoint/2010/main" val="1120680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7920880" cy="707886"/>
          </a:xfrm>
          <a:prstGeom prst="rect">
            <a:avLst/>
          </a:prstGeom>
        </p:spPr>
        <p:txBody>
          <a:bodyPr wrap="square">
            <a:spAutoFit/>
          </a:bodyPr>
          <a:lstStyle/>
          <a:p>
            <a:r>
              <a:rPr lang="en-GB" sz="2000" dirty="0" smtClean="0">
                <a:solidFill>
                  <a:srgbClr val="000000"/>
                </a:solidFill>
              </a:rPr>
              <a:t>Most importantly children need to be able to use them -knowing what they are called is secondary.</a:t>
            </a:r>
            <a:endParaRPr lang="en-GB" sz="2000" dirty="0" smtClean="0">
              <a:solidFill>
                <a:srgbClr val="000000"/>
              </a:solidFill>
            </a:endParaRPr>
          </a:p>
        </p:txBody>
      </p:sp>
      <p:sp>
        <p:nvSpPr>
          <p:cNvPr id="3" name="Rectangle 2"/>
          <p:cNvSpPr/>
          <p:nvPr/>
        </p:nvSpPr>
        <p:spPr>
          <a:xfrm>
            <a:off x="539552" y="1628800"/>
            <a:ext cx="7488832" cy="3447098"/>
          </a:xfrm>
          <a:prstGeom prst="rect">
            <a:avLst/>
          </a:prstGeom>
        </p:spPr>
        <p:txBody>
          <a:bodyPr wrap="square">
            <a:spAutoFit/>
          </a:bodyPr>
          <a:lstStyle/>
          <a:p>
            <a:r>
              <a:rPr lang="en-GB" sz="3200" dirty="0" smtClean="0">
                <a:solidFill>
                  <a:srgbClr val="000000"/>
                </a:solidFill>
              </a:rPr>
              <a:t>Children need to:</a:t>
            </a:r>
          </a:p>
          <a:p>
            <a:pPr marL="342900" indent="-342900">
              <a:buFont typeface="Arial" panose="020B0604020202020204" pitchFamily="34" charset="0"/>
              <a:buChar char="•"/>
            </a:pPr>
            <a:r>
              <a:rPr lang="en-GB" sz="2400" dirty="0" smtClean="0">
                <a:solidFill>
                  <a:srgbClr val="000000"/>
                </a:solidFill>
              </a:rPr>
              <a:t>Read quality texts - a range of genres and examples.</a:t>
            </a:r>
          </a:p>
          <a:p>
            <a:pPr marL="342900" indent="-342900">
              <a:buFont typeface="Arial" panose="020B0604020202020204" pitchFamily="34" charset="0"/>
              <a:buChar char="•"/>
            </a:pPr>
            <a:r>
              <a:rPr lang="en-GB" sz="2400" dirty="0" smtClean="0">
                <a:solidFill>
                  <a:srgbClr val="000000"/>
                </a:solidFill>
              </a:rPr>
              <a:t>Read a lot!</a:t>
            </a:r>
          </a:p>
          <a:p>
            <a:pPr marL="342900" indent="-342900">
              <a:buFont typeface="Arial" panose="020B0604020202020204" pitchFamily="34" charset="0"/>
              <a:buChar char="•"/>
            </a:pPr>
            <a:r>
              <a:rPr lang="en-GB" sz="2400" dirty="0" smtClean="0">
                <a:solidFill>
                  <a:srgbClr val="000000"/>
                </a:solidFill>
              </a:rPr>
              <a:t>Enjoy playing with sentences and words - become familiar with what sounds 'right'.</a:t>
            </a:r>
          </a:p>
          <a:p>
            <a:pPr marL="342900" indent="-342900">
              <a:buFont typeface="Arial" panose="020B0604020202020204" pitchFamily="34" charset="0"/>
              <a:buChar char="•"/>
            </a:pPr>
            <a:r>
              <a:rPr lang="en-GB" sz="2400" dirty="0" smtClean="0">
                <a:solidFill>
                  <a:srgbClr val="000000"/>
                </a:solidFill>
              </a:rPr>
              <a:t>For homework be prepared to draft, edit, improve.</a:t>
            </a:r>
          </a:p>
          <a:p>
            <a:pPr marL="342900" indent="-342900">
              <a:buFont typeface="Arial" panose="020B0604020202020204" pitchFamily="34" charset="0"/>
              <a:buChar char="•"/>
            </a:pPr>
            <a:r>
              <a:rPr lang="en-GB" sz="2400" dirty="0" smtClean="0">
                <a:solidFill>
                  <a:srgbClr val="000000"/>
                </a:solidFill>
              </a:rPr>
              <a:t>Realise that they are capable of improving - rise to the challenge!</a:t>
            </a:r>
          </a:p>
          <a:p>
            <a:endParaRPr lang="en-GB" sz="900" b="1" dirty="0">
              <a:solidFill>
                <a:prstClr val="black"/>
              </a:solidFill>
              <a:latin typeface="System"/>
            </a:endParaRPr>
          </a:p>
          <a:p>
            <a:endParaRPr lang="en-GB" sz="900" b="1" dirty="0">
              <a:solidFill>
                <a:prstClr val="black"/>
              </a:solidFill>
              <a:latin typeface="System"/>
            </a:endParaRPr>
          </a:p>
        </p:txBody>
      </p:sp>
    </p:spTree>
    <p:extLst>
      <p:ext uri="{BB962C8B-B14F-4D97-AF65-F5344CB8AC3E}">
        <p14:creationId xmlns:p14="http://schemas.microsoft.com/office/powerpoint/2010/main" val="1288118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92696"/>
            <a:ext cx="8280920" cy="2246769"/>
          </a:xfrm>
          <a:prstGeom prst="rect">
            <a:avLst/>
          </a:prstGeom>
          <a:noFill/>
        </p:spPr>
        <p:txBody>
          <a:bodyPr wrap="square" rtlCol="0">
            <a:spAutoFit/>
          </a:bodyPr>
          <a:lstStyle/>
          <a:p>
            <a:r>
              <a:rPr lang="en-GB" sz="2000" dirty="0" smtClean="0"/>
              <a:t>Following are two examples of how we might develop a text over a course of a few lessons adding in improved vocabulary and phrases,  reordering sentences and using more advanced punctuation.</a:t>
            </a:r>
          </a:p>
          <a:p>
            <a:endParaRPr lang="en-GB" sz="2000" dirty="0"/>
          </a:p>
          <a:p>
            <a:r>
              <a:rPr lang="en-GB" sz="2000" dirty="0" smtClean="0"/>
              <a:t>Children need to experience quality texts frequently to build  familiarity with the style, to develop their bank of ideas and  develop their confidence to use these in their independent writing. </a:t>
            </a:r>
            <a:endParaRPr lang="en-GB" sz="2000" dirty="0"/>
          </a:p>
        </p:txBody>
      </p:sp>
    </p:spTree>
    <p:extLst>
      <p:ext uri="{BB962C8B-B14F-4D97-AF65-F5344CB8AC3E}">
        <p14:creationId xmlns:p14="http://schemas.microsoft.com/office/powerpoint/2010/main" val="4020727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7128792" cy="461665"/>
          </a:xfrm>
          <a:prstGeom prst="rect">
            <a:avLst/>
          </a:prstGeom>
        </p:spPr>
        <p:txBody>
          <a:bodyPr wrap="square">
            <a:spAutoFit/>
          </a:bodyPr>
          <a:lstStyle/>
          <a:p>
            <a:r>
              <a:rPr lang="en-GB" sz="2400" dirty="0" smtClean="0">
                <a:solidFill>
                  <a:srgbClr val="FF0000"/>
                </a:solidFill>
                <a:latin typeface="Comic Sans MS"/>
              </a:rPr>
              <a:t>LO: I can make a written recount of an event. </a:t>
            </a:r>
            <a:endParaRPr lang="en-GB" sz="2400" dirty="0" smtClean="0">
              <a:solidFill>
                <a:srgbClr val="FF0000"/>
              </a:solidFill>
              <a:latin typeface="Comic Sans MS"/>
            </a:endParaRPr>
          </a:p>
        </p:txBody>
      </p:sp>
      <p:sp>
        <p:nvSpPr>
          <p:cNvPr id="3" name="Rectangle 2"/>
          <p:cNvSpPr/>
          <p:nvPr/>
        </p:nvSpPr>
        <p:spPr>
          <a:xfrm>
            <a:off x="467544" y="1196752"/>
            <a:ext cx="7920880" cy="4462760"/>
          </a:xfrm>
          <a:prstGeom prst="rect">
            <a:avLst/>
          </a:prstGeom>
        </p:spPr>
        <p:txBody>
          <a:bodyPr wrap="square">
            <a:spAutoFit/>
          </a:bodyPr>
          <a:lstStyle/>
          <a:p>
            <a:r>
              <a:rPr lang="en-GB" sz="2400" dirty="0" smtClean="0">
                <a:solidFill>
                  <a:srgbClr val="000000"/>
                </a:solidFill>
                <a:latin typeface="Comic Sans MS"/>
              </a:rPr>
              <a:t>The other day I went to the theatre. It was in Stratford upon </a:t>
            </a:r>
            <a:br>
              <a:rPr lang="en-GB" sz="2400" dirty="0" smtClean="0">
                <a:solidFill>
                  <a:srgbClr val="000000"/>
                </a:solidFill>
                <a:latin typeface="Comic Sans MS"/>
              </a:rPr>
            </a:br>
            <a:r>
              <a:rPr lang="en-GB" sz="2400" dirty="0" smtClean="0">
                <a:solidFill>
                  <a:srgbClr val="000000"/>
                </a:solidFill>
                <a:latin typeface="Comic Sans MS"/>
              </a:rPr>
              <a:t>Avon. It was a pantomime called Beauty and the Beast.</a:t>
            </a:r>
          </a:p>
          <a:p>
            <a:endParaRPr lang="en-GB" sz="1000" b="1" dirty="0">
              <a:solidFill>
                <a:prstClr val="black"/>
              </a:solidFill>
              <a:latin typeface="System"/>
            </a:endParaRPr>
          </a:p>
          <a:p>
            <a:r>
              <a:rPr lang="en-GB" sz="2400" b="0" dirty="0" smtClean="0">
                <a:solidFill>
                  <a:srgbClr val="000000"/>
                </a:solidFill>
                <a:latin typeface="Comic Sans MS"/>
              </a:rPr>
              <a:t>We stayed in a nice hotel and visited the town first. In the </a:t>
            </a:r>
            <a:br>
              <a:rPr lang="en-GB" sz="2400" b="0" dirty="0" smtClean="0">
                <a:solidFill>
                  <a:srgbClr val="000000"/>
                </a:solidFill>
                <a:latin typeface="Comic Sans MS"/>
              </a:rPr>
            </a:br>
            <a:r>
              <a:rPr lang="en-GB" sz="2400" b="0" dirty="0" smtClean="0">
                <a:solidFill>
                  <a:srgbClr val="000000"/>
                </a:solidFill>
                <a:latin typeface="Comic Sans MS"/>
              </a:rPr>
              <a:t>evening we went to the theatre. It was very crowded.</a:t>
            </a:r>
          </a:p>
          <a:p>
            <a:endParaRPr lang="en-GB" sz="1000" b="1" dirty="0">
              <a:solidFill>
                <a:prstClr val="black"/>
              </a:solidFill>
              <a:latin typeface="System"/>
            </a:endParaRPr>
          </a:p>
          <a:p>
            <a:r>
              <a:rPr lang="en-GB" sz="2400" b="0" dirty="0" smtClean="0">
                <a:solidFill>
                  <a:srgbClr val="000000"/>
                </a:solidFill>
                <a:latin typeface="Comic Sans MS"/>
              </a:rPr>
              <a:t>The play was fantastic. Everything was so colourful. I really liked </a:t>
            </a:r>
            <a:br>
              <a:rPr lang="en-GB" sz="2400" b="0" dirty="0" smtClean="0">
                <a:solidFill>
                  <a:srgbClr val="000000"/>
                </a:solidFill>
                <a:latin typeface="Comic Sans MS"/>
              </a:rPr>
            </a:br>
            <a:r>
              <a:rPr lang="en-GB" sz="2400" b="0" dirty="0" smtClean="0">
                <a:solidFill>
                  <a:srgbClr val="000000"/>
                </a:solidFill>
                <a:latin typeface="Comic Sans MS"/>
              </a:rPr>
              <a:t>the lights. The best bit was where the Ugly Sisters were booed </a:t>
            </a:r>
            <a:br>
              <a:rPr lang="en-GB" sz="2400" b="0" dirty="0" smtClean="0">
                <a:solidFill>
                  <a:srgbClr val="000000"/>
                </a:solidFill>
                <a:latin typeface="Comic Sans MS"/>
              </a:rPr>
            </a:br>
            <a:r>
              <a:rPr lang="en-GB" sz="2400" b="0" dirty="0" smtClean="0">
                <a:solidFill>
                  <a:srgbClr val="000000"/>
                </a:solidFill>
                <a:latin typeface="Comic Sans MS"/>
              </a:rPr>
              <a:t>by the audience. Some children screamed.</a:t>
            </a:r>
            <a:endParaRPr lang="en-GB" sz="2400" b="0" dirty="0" smtClean="0">
              <a:solidFill>
                <a:srgbClr val="000000"/>
              </a:solidFill>
              <a:latin typeface="Comic Sans MS"/>
            </a:endParaRPr>
          </a:p>
        </p:txBody>
      </p:sp>
    </p:spTree>
    <p:extLst>
      <p:ext uri="{BB962C8B-B14F-4D97-AF65-F5344CB8AC3E}">
        <p14:creationId xmlns:p14="http://schemas.microsoft.com/office/powerpoint/2010/main" val="2612594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04664"/>
            <a:ext cx="7632848" cy="5586145"/>
          </a:xfrm>
          <a:prstGeom prst="rect">
            <a:avLst/>
          </a:prstGeom>
        </p:spPr>
        <p:txBody>
          <a:bodyPr wrap="square">
            <a:spAutoFit/>
          </a:bodyPr>
          <a:lstStyle/>
          <a:p>
            <a:r>
              <a:rPr lang="en-GB" sz="2400" dirty="0" smtClean="0">
                <a:solidFill>
                  <a:srgbClr val="000000"/>
                </a:solidFill>
                <a:latin typeface="Comic Sans MS"/>
              </a:rPr>
              <a:t>The other day I went to the theatre </a:t>
            </a:r>
            <a:r>
              <a:rPr lang="en-GB" sz="2400" dirty="0" smtClean="0">
                <a:solidFill>
                  <a:srgbClr val="FF0000"/>
                </a:solidFill>
                <a:latin typeface="Comic Sans MS"/>
              </a:rPr>
              <a:t>with some friends</a:t>
            </a:r>
            <a:r>
              <a:rPr lang="en-GB" sz="2400" dirty="0" smtClean="0">
                <a:solidFill>
                  <a:srgbClr val="000000"/>
                </a:solidFill>
                <a:latin typeface="Comic Sans MS"/>
              </a:rPr>
              <a:t>. It was in Stratford upon Avon, </a:t>
            </a:r>
            <a:r>
              <a:rPr lang="en-GB" sz="2400" dirty="0" smtClean="0">
                <a:solidFill>
                  <a:srgbClr val="FF0000"/>
                </a:solidFill>
                <a:latin typeface="Comic Sans MS"/>
              </a:rPr>
              <a:t>where William Shakespeare was born</a:t>
            </a:r>
            <a:r>
              <a:rPr lang="en-GB" sz="2400" dirty="0" smtClean="0">
                <a:solidFill>
                  <a:srgbClr val="000000"/>
                </a:solidFill>
                <a:latin typeface="Comic Sans MS"/>
              </a:rPr>
              <a:t>. It was</a:t>
            </a:r>
            <a:r>
              <a:rPr lang="en-GB" sz="2400" dirty="0" smtClean="0">
                <a:solidFill>
                  <a:srgbClr val="FF0000"/>
                </a:solidFill>
                <a:latin typeface="Comic Sans MS"/>
              </a:rPr>
              <a:t>n't a Shakespeare play at all though but</a:t>
            </a:r>
            <a:r>
              <a:rPr lang="en-GB" sz="2400" dirty="0" smtClean="0">
                <a:solidFill>
                  <a:srgbClr val="000000"/>
                </a:solidFill>
                <a:latin typeface="Comic Sans MS"/>
              </a:rPr>
              <a:t> a pantomime called Beauty and the Beast. </a:t>
            </a:r>
            <a:r>
              <a:rPr lang="en-GB" sz="2400" dirty="0" smtClean="0">
                <a:solidFill>
                  <a:srgbClr val="FF0000"/>
                </a:solidFill>
                <a:latin typeface="Comic Sans MS"/>
              </a:rPr>
              <a:t>It was wonderful!</a:t>
            </a:r>
          </a:p>
          <a:p>
            <a:endParaRPr lang="en-GB" sz="1050" b="1" dirty="0">
              <a:solidFill>
                <a:prstClr val="black"/>
              </a:solidFill>
              <a:latin typeface="System"/>
            </a:endParaRPr>
          </a:p>
          <a:p>
            <a:r>
              <a:rPr lang="en-GB" sz="2400" b="0" dirty="0" smtClean="0">
                <a:solidFill>
                  <a:srgbClr val="000000"/>
                </a:solidFill>
                <a:latin typeface="Comic Sans MS"/>
              </a:rPr>
              <a:t>We stayed </a:t>
            </a:r>
            <a:r>
              <a:rPr lang="en-GB" sz="2400" b="0" dirty="0" smtClean="0">
                <a:solidFill>
                  <a:srgbClr val="FF0000"/>
                </a:solidFill>
                <a:latin typeface="Comic Sans MS"/>
              </a:rPr>
              <a:t>( After we had checked in at) </a:t>
            </a:r>
            <a:r>
              <a:rPr lang="en-GB" sz="2400" b="0" dirty="0" smtClean="0">
                <a:solidFill>
                  <a:srgbClr val="000000"/>
                </a:solidFill>
                <a:latin typeface="Comic Sans MS"/>
              </a:rPr>
              <a:t>in a nice hotel and visited the town first</a:t>
            </a:r>
            <a:r>
              <a:rPr lang="en-GB" sz="2400" b="0" dirty="0" smtClean="0">
                <a:solidFill>
                  <a:srgbClr val="FF0000"/>
                </a:solidFill>
                <a:latin typeface="Comic Sans MS"/>
              </a:rPr>
              <a:t>( we visited the town, which was packed out)</a:t>
            </a:r>
            <a:r>
              <a:rPr lang="en-GB" sz="2400" b="0" dirty="0" smtClean="0">
                <a:solidFill>
                  <a:srgbClr val="000000"/>
                </a:solidFill>
                <a:latin typeface="Comic Sans MS"/>
              </a:rPr>
              <a:t>. In the evening we went to the theatre. It was very crowded.</a:t>
            </a:r>
            <a:r>
              <a:rPr lang="en-GB" sz="2400" b="0" dirty="0" smtClean="0">
                <a:solidFill>
                  <a:srgbClr val="FF0000"/>
                </a:solidFill>
                <a:latin typeface="Comic Sans MS"/>
              </a:rPr>
              <a:t>( everyone seemed to be going there! )</a:t>
            </a:r>
          </a:p>
          <a:p>
            <a:endParaRPr lang="en-GB" sz="1050" b="1" dirty="0">
              <a:solidFill>
                <a:prstClr val="black"/>
              </a:solidFill>
              <a:latin typeface="System"/>
            </a:endParaRPr>
          </a:p>
          <a:p>
            <a:r>
              <a:rPr lang="en-GB" sz="2400" b="0" dirty="0" smtClean="0">
                <a:solidFill>
                  <a:srgbClr val="000000"/>
                </a:solidFill>
                <a:latin typeface="Comic Sans MS"/>
              </a:rPr>
              <a:t>The play was fantastic. Everything was so colourful. I really liked the lights. The best bit was where the Ugly Sisters were booed by the audience. Some </a:t>
            </a:r>
            <a:br>
              <a:rPr lang="en-GB" sz="2400" b="0" dirty="0" smtClean="0">
                <a:solidFill>
                  <a:srgbClr val="000000"/>
                </a:solidFill>
                <a:latin typeface="Comic Sans MS"/>
              </a:rPr>
            </a:br>
            <a:r>
              <a:rPr lang="en-GB" sz="2400" b="0" dirty="0" smtClean="0">
                <a:solidFill>
                  <a:srgbClr val="000000"/>
                </a:solidFill>
                <a:latin typeface="Comic Sans MS"/>
              </a:rPr>
              <a:t>children screamed.</a:t>
            </a:r>
            <a:endParaRPr lang="en-GB" sz="2400" b="0" dirty="0" smtClean="0">
              <a:solidFill>
                <a:srgbClr val="000000"/>
              </a:solidFill>
              <a:latin typeface="Comic Sans MS"/>
            </a:endParaRPr>
          </a:p>
        </p:txBody>
      </p:sp>
    </p:spTree>
    <p:extLst>
      <p:ext uri="{BB962C8B-B14F-4D97-AF65-F5344CB8AC3E}">
        <p14:creationId xmlns:p14="http://schemas.microsoft.com/office/powerpoint/2010/main" val="2800056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712968" cy="5324535"/>
          </a:xfrm>
          <a:prstGeom prst="rect">
            <a:avLst/>
          </a:prstGeom>
        </p:spPr>
        <p:txBody>
          <a:bodyPr wrap="square">
            <a:spAutoFit/>
          </a:bodyPr>
          <a:lstStyle/>
          <a:p>
            <a:r>
              <a:rPr lang="en-GB" sz="2000" dirty="0" smtClean="0">
                <a:solidFill>
                  <a:srgbClr val="000000"/>
                </a:solidFill>
                <a:latin typeface="Comic Sans MS"/>
              </a:rPr>
              <a:t>The other day I went to the theatre </a:t>
            </a:r>
            <a:r>
              <a:rPr lang="en-GB" sz="2000" dirty="0" smtClean="0">
                <a:solidFill>
                  <a:srgbClr val="FF0000"/>
                </a:solidFill>
                <a:latin typeface="Comic Sans MS"/>
              </a:rPr>
              <a:t>with some friends</a:t>
            </a:r>
            <a:r>
              <a:rPr lang="en-GB" sz="2000" dirty="0" smtClean="0">
                <a:solidFill>
                  <a:srgbClr val="000000"/>
                </a:solidFill>
                <a:latin typeface="Comic Sans MS"/>
              </a:rPr>
              <a:t>. It was in Stratford upon Avon, </a:t>
            </a:r>
            <a:r>
              <a:rPr lang="en-GB" sz="2000" dirty="0" smtClean="0">
                <a:solidFill>
                  <a:srgbClr val="FF0000"/>
                </a:solidFill>
                <a:latin typeface="Comic Sans MS"/>
              </a:rPr>
              <a:t>where William Shakespeare was born</a:t>
            </a:r>
            <a:r>
              <a:rPr lang="en-GB" sz="2000" dirty="0" smtClean="0">
                <a:solidFill>
                  <a:srgbClr val="000000"/>
                </a:solidFill>
                <a:latin typeface="Comic Sans MS"/>
              </a:rPr>
              <a:t>. It was</a:t>
            </a:r>
            <a:r>
              <a:rPr lang="en-GB" sz="2000" dirty="0" smtClean="0">
                <a:solidFill>
                  <a:srgbClr val="FF0000"/>
                </a:solidFill>
                <a:latin typeface="Comic Sans MS"/>
              </a:rPr>
              <a:t>n't a </a:t>
            </a:r>
            <a:r>
              <a:rPr lang="en-GB" sz="2000" dirty="0" err="1" smtClean="0">
                <a:solidFill>
                  <a:srgbClr val="FF0000"/>
                </a:solidFill>
                <a:latin typeface="Comic Sans MS"/>
              </a:rPr>
              <a:t>Sakespeare</a:t>
            </a:r>
            <a:r>
              <a:rPr lang="en-GB" sz="2000" dirty="0" smtClean="0">
                <a:solidFill>
                  <a:srgbClr val="FF0000"/>
                </a:solidFill>
                <a:latin typeface="Comic Sans MS"/>
              </a:rPr>
              <a:t> play at all though but</a:t>
            </a:r>
            <a:r>
              <a:rPr lang="en-GB" sz="2000" dirty="0" smtClean="0">
                <a:solidFill>
                  <a:srgbClr val="000000"/>
                </a:solidFill>
                <a:latin typeface="Comic Sans MS"/>
              </a:rPr>
              <a:t> a pantomime called Beauty and the Beast. </a:t>
            </a:r>
            <a:r>
              <a:rPr lang="en-GB" sz="2000" dirty="0" smtClean="0">
                <a:solidFill>
                  <a:srgbClr val="FF0000"/>
                </a:solidFill>
                <a:latin typeface="Comic Sans MS"/>
              </a:rPr>
              <a:t>It was wonderful!</a:t>
            </a:r>
          </a:p>
          <a:p>
            <a:endParaRPr lang="en-GB" sz="1000" b="1" dirty="0">
              <a:solidFill>
                <a:prstClr val="black"/>
              </a:solidFill>
              <a:latin typeface="System"/>
            </a:endParaRPr>
          </a:p>
          <a:p>
            <a:r>
              <a:rPr lang="en-GB" sz="2000" b="0" dirty="0" smtClean="0">
                <a:solidFill>
                  <a:srgbClr val="000000"/>
                </a:solidFill>
                <a:latin typeface="Comic Sans MS"/>
              </a:rPr>
              <a:t>We stayed </a:t>
            </a:r>
            <a:r>
              <a:rPr lang="en-GB" sz="2000" b="0" dirty="0" smtClean="0">
                <a:solidFill>
                  <a:srgbClr val="FF0000"/>
                </a:solidFill>
                <a:latin typeface="Comic Sans MS"/>
              </a:rPr>
              <a:t>( After we had checked in at) </a:t>
            </a:r>
            <a:r>
              <a:rPr lang="en-GB" sz="2000" b="0" dirty="0" smtClean="0">
                <a:solidFill>
                  <a:srgbClr val="000000"/>
                </a:solidFill>
                <a:latin typeface="Comic Sans MS"/>
              </a:rPr>
              <a:t>in a nice </a:t>
            </a:r>
            <a:r>
              <a:rPr lang="en-GB" sz="2000" b="0" dirty="0" smtClean="0">
                <a:solidFill>
                  <a:srgbClr val="00FF00"/>
                </a:solidFill>
                <a:latin typeface="Comic Sans MS"/>
              </a:rPr>
              <a:t>quiet</a:t>
            </a:r>
            <a:r>
              <a:rPr lang="en-GB" sz="2000" b="0" dirty="0" smtClean="0">
                <a:solidFill>
                  <a:srgbClr val="000000"/>
                </a:solidFill>
                <a:latin typeface="Comic Sans MS"/>
              </a:rPr>
              <a:t> hotel, </a:t>
            </a:r>
            <a:r>
              <a:rPr lang="en-GB" sz="2000" b="0" dirty="0" smtClean="0">
                <a:solidFill>
                  <a:srgbClr val="00FF00"/>
                </a:solidFill>
                <a:latin typeface="Comic Sans MS"/>
              </a:rPr>
              <a:t>close to the centre </a:t>
            </a:r>
            <a:r>
              <a:rPr lang="en-GB" sz="2000" b="0" dirty="0" smtClean="0">
                <a:solidFill>
                  <a:srgbClr val="000000"/>
                </a:solidFill>
                <a:latin typeface="Comic Sans MS"/>
              </a:rPr>
              <a:t>and visited the town first</a:t>
            </a:r>
            <a:r>
              <a:rPr lang="en-GB" sz="2000" b="0" dirty="0" smtClean="0">
                <a:solidFill>
                  <a:srgbClr val="FF0000"/>
                </a:solidFill>
                <a:latin typeface="Comic Sans MS"/>
              </a:rPr>
              <a:t>( we visited the town which was packed out)</a:t>
            </a:r>
            <a:r>
              <a:rPr lang="en-GB" sz="2000" b="0" dirty="0" smtClean="0">
                <a:solidFill>
                  <a:srgbClr val="000000"/>
                </a:solidFill>
                <a:latin typeface="Comic Sans MS"/>
              </a:rPr>
              <a:t>. In the evening, </a:t>
            </a:r>
            <a:r>
              <a:rPr lang="en-GB" sz="2000" b="0" dirty="0" smtClean="0">
                <a:solidFill>
                  <a:srgbClr val="00FF00"/>
                </a:solidFill>
                <a:latin typeface="Comic Sans MS"/>
              </a:rPr>
              <a:t>full of excitement,</a:t>
            </a:r>
            <a:r>
              <a:rPr lang="en-GB" sz="2000" b="0" dirty="0" smtClean="0">
                <a:solidFill>
                  <a:srgbClr val="000000"/>
                </a:solidFill>
                <a:latin typeface="Comic Sans MS"/>
              </a:rPr>
              <a:t> we went to the theatre. It was very crowded. </a:t>
            </a:r>
            <a:r>
              <a:rPr lang="en-GB" sz="2000" b="0" dirty="0" smtClean="0">
                <a:solidFill>
                  <a:srgbClr val="00FF00"/>
                </a:solidFill>
                <a:latin typeface="Comic Sans MS"/>
              </a:rPr>
              <a:t>There were masses of tourists</a:t>
            </a:r>
            <a:r>
              <a:rPr lang="en-GB" sz="2000" b="0" dirty="0" smtClean="0">
                <a:solidFill>
                  <a:srgbClr val="FF0000"/>
                </a:solidFill>
                <a:latin typeface="Comic Sans MS"/>
              </a:rPr>
              <a:t>( everyone seemed to be going there!  </a:t>
            </a:r>
            <a:r>
              <a:rPr lang="en-GB" sz="2000" b="0" dirty="0" smtClean="0">
                <a:solidFill>
                  <a:srgbClr val="00FF00"/>
                </a:solidFill>
                <a:latin typeface="Comic Sans MS"/>
              </a:rPr>
              <a:t>which made us look forward to it even more!</a:t>
            </a:r>
            <a:r>
              <a:rPr lang="en-GB" sz="2000" b="0" dirty="0" smtClean="0">
                <a:solidFill>
                  <a:srgbClr val="FF0000"/>
                </a:solidFill>
                <a:latin typeface="Comic Sans MS"/>
              </a:rPr>
              <a:t> )</a:t>
            </a:r>
          </a:p>
          <a:p>
            <a:endParaRPr lang="en-GB" sz="1000" b="1" dirty="0">
              <a:solidFill>
                <a:prstClr val="black"/>
              </a:solidFill>
              <a:latin typeface="System"/>
            </a:endParaRPr>
          </a:p>
          <a:p>
            <a:r>
              <a:rPr lang="en-GB" sz="2000" b="0" dirty="0" smtClean="0">
                <a:solidFill>
                  <a:srgbClr val="00FF00"/>
                </a:solidFill>
                <a:latin typeface="Comic Sans MS"/>
              </a:rPr>
              <a:t>Eventually we found our way to our seats - good ones with a fantastic </a:t>
            </a:r>
            <a:br>
              <a:rPr lang="en-GB" sz="2000" b="0" dirty="0" smtClean="0">
                <a:solidFill>
                  <a:srgbClr val="00FF00"/>
                </a:solidFill>
                <a:latin typeface="Comic Sans MS"/>
              </a:rPr>
            </a:br>
            <a:r>
              <a:rPr lang="en-GB" sz="2000" b="0" dirty="0" smtClean="0">
                <a:solidFill>
                  <a:srgbClr val="00FF00"/>
                </a:solidFill>
                <a:latin typeface="Comic Sans MS"/>
              </a:rPr>
              <a:t>view of the stage </a:t>
            </a:r>
            <a:r>
              <a:rPr lang="en-GB" sz="2000" b="0" dirty="0" smtClean="0">
                <a:solidFill>
                  <a:srgbClr val="000000"/>
                </a:solidFill>
                <a:latin typeface="Comic Sans MS"/>
              </a:rPr>
              <a:t>- </a:t>
            </a:r>
            <a:r>
              <a:rPr lang="en-GB" sz="2000" b="0" dirty="0" smtClean="0">
                <a:solidFill>
                  <a:srgbClr val="00FF00"/>
                </a:solidFill>
                <a:latin typeface="Comic Sans MS"/>
              </a:rPr>
              <a:t>then the lights went down and everyone hushed.</a:t>
            </a:r>
          </a:p>
          <a:p>
            <a:r>
              <a:rPr lang="en-GB" sz="2000" b="0" dirty="0" smtClean="0">
                <a:solidFill>
                  <a:srgbClr val="000000"/>
                </a:solidFill>
                <a:latin typeface="Comic Sans MS"/>
              </a:rPr>
              <a:t>The play was </a:t>
            </a:r>
            <a:r>
              <a:rPr lang="en-GB" sz="2000" b="0" dirty="0" err="1" smtClean="0">
                <a:solidFill>
                  <a:srgbClr val="00FF00"/>
                </a:solidFill>
                <a:latin typeface="Comic Sans MS"/>
              </a:rPr>
              <a:t>absolutely</a:t>
            </a:r>
            <a:r>
              <a:rPr lang="en-GB" sz="2000" b="0" dirty="0" err="1" smtClean="0">
                <a:solidFill>
                  <a:srgbClr val="000000"/>
                </a:solidFill>
                <a:latin typeface="Comic Sans MS"/>
              </a:rPr>
              <a:t>fantastic</a:t>
            </a:r>
            <a:r>
              <a:rPr lang="en-GB" sz="2000" b="0" dirty="0" smtClean="0">
                <a:solidFill>
                  <a:srgbClr val="000000"/>
                </a:solidFill>
                <a:latin typeface="Comic Sans MS"/>
              </a:rPr>
              <a:t>. Everything was so colourful </a:t>
            </a:r>
            <a:r>
              <a:rPr lang="en-GB" sz="2000" b="0" dirty="0" smtClean="0">
                <a:solidFill>
                  <a:srgbClr val="00FF00"/>
                </a:solidFill>
                <a:latin typeface="Comic Sans MS"/>
              </a:rPr>
              <a:t>( a riot of colour)</a:t>
            </a:r>
            <a:r>
              <a:rPr lang="en-GB" sz="2000" b="0" dirty="0" smtClean="0">
                <a:solidFill>
                  <a:srgbClr val="000000"/>
                </a:solidFill>
                <a:latin typeface="Comic Sans MS"/>
              </a:rPr>
              <a:t>. I really liked the lights </a:t>
            </a:r>
            <a:r>
              <a:rPr lang="en-GB" sz="2000" b="0" dirty="0" smtClean="0">
                <a:solidFill>
                  <a:srgbClr val="00FF00"/>
                </a:solidFill>
                <a:latin typeface="Comic Sans MS"/>
              </a:rPr>
              <a:t>( The lights were stunning )</a:t>
            </a:r>
            <a:r>
              <a:rPr lang="en-GB" sz="2000" b="0" dirty="0" smtClean="0">
                <a:solidFill>
                  <a:srgbClr val="000000"/>
                </a:solidFill>
                <a:latin typeface="Comic Sans MS"/>
              </a:rPr>
              <a:t>. The best bit was </a:t>
            </a:r>
            <a:r>
              <a:rPr lang="en-GB" sz="2000" b="0" dirty="0" smtClean="0">
                <a:solidFill>
                  <a:srgbClr val="00FF00"/>
                </a:solidFill>
                <a:latin typeface="Comic Sans MS"/>
              </a:rPr>
              <a:t>( There was a wonderful moment ) </a:t>
            </a:r>
            <a:r>
              <a:rPr lang="en-GB" sz="2000" b="0" dirty="0" smtClean="0">
                <a:solidFill>
                  <a:srgbClr val="000000"/>
                </a:solidFill>
                <a:latin typeface="Comic Sans MS"/>
              </a:rPr>
              <a:t>where the Ugly Sisters were booed by the audience. Some children screamed </a:t>
            </a:r>
            <a:r>
              <a:rPr lang="en-GB" sz="2000" b="0" dirty="0" smtClean="0">
                <a:solidFill>
                  <a:srgbClr val="00FF00"/>
                </a:solidFill>
                <a:latin typeface="Comic Sans MS"/>
              </a:rPr>
              <a:t>( but I thought it was hilarious)</a:t>
            </a:r>
            <a:r>
              <a:rPr lang="en-GB" sz="2000" b="0" dirty="0" smtClean="0">
                <a:solidFill>
                  <a:srgbClr val="000000"/>
                </a:solidFill>
                <a:latin typeface="Comic Sans MS"/>
              </a:rPr>
              <a:t>.</a:t>
            </a:r>
            <a:endParaRPr lang="en-GB" sz="2000" b="0" dirty="0" smtClean="0">
              <a:solidFill>
                <a:srgbClr val="000000"/>
              </a:solidFill>
              <a:latin typeface="Comic Sans MS"/>
            </a:endParaRPr>
          </a:p>
        </p:txBody>
      </p:sp>
    </p:spTree>
    <p:extLst>
      <p:ext uri="{BB962C8B-B14F-4D97-AF65-F5344CB8AC3E}">
        <p14:creationId xmlns:p14="http://schemas.microsoft.com/office/powerpoint/2010/main" val="3495322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352928" cy="830997"/>
          </a:xfrm>
          <a:prstGeom prst="rect">
            <a:avLst/>
          </a:prstGeom>
        </p:spPr>
        <p:txBody>
          <a:bodyPr wrap="square">
            <a:spAutoFit/>
          </a:bodyPr>
          <a:lstStyle/>
          <a:p>
            <a:r>
              <a:rPr lang="en-GB" sz="2400" b="1" dirty="0" smtClean="0">
                <a:solidFill>
                  <a:srgbClr val="0000FF"/>
                </a:solidFill>
                <a:latin typeface="Times New Roman"/>
              </a:rPr>
              <a:t>LO: I can construct a balanced discussion </a:t>
            </a:r>
          </a:p>
          <a:p>
            <a:r>
              <a:rPr lang="en-GB" sz="2400" b="1" dirty="0" smtClean="0">
                <a:solidFill>
                  <a:srgbClr val="0000FF"/>
                </a:solidFill>
                <a:latin typeface="Times New Roman"/>
              </a:rPr>
              <a:t>( present opposing points of view about an issue )</a:t>
            </a:r>
            <a:endParaRPr lang="en-GB" sz="2400" b="1" dirty="0" smtClean="0">
              <a:solidFill>
                <a:srgbClr val="0000FF"/>
              </a:solidFill>
              <a:latin typeface="Times New Roman"/>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988840"/>
            <a:ext cx="3457575" cy="3324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2492896"/>
            <a:ext cx="4467225" cy="300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915816" y="2780928"/>
            <a:ext cx="1306768" cy="369332"/>
          </a:xfrm>
          <a:prstGeom prst="rect">
            <a:avLst/>
          </a:prstGeom>
        </p:spPr>
        <p:txBody>
          <a:bodyPr wrap="none">
            <a:spAutoFit/>
          </a:bodyPr>
          <a:lstStyle/>
          <a:p>
            <a:r>
              <a:rPr lang="en-GB" dirty="0" smtClean="0">
                <a:solidFill>
                  <a:srgbClr val="000000"/>
                </a:solidFill>
                <a:latin typeface="Comic Sans MS"/>
              </a:rPr>
              <a:t>Homework</a:t>
            </a:r>
            <a:endParaRPr lang="en-GB" dirty="0" smtClean="0">
              <a:solidFill>
                <a:srgbClr val="000000"/>
              </a:solidFill>
              <a:latin typeface="Comic Sans MS"/>
            </a:endParaRPr>
          </a:p>
        </p:txBody>
      </p:sp>
    </p:spTree>
    <p:extLst>
      <p:ext uri="{BB962C8B-B14F-4D97-AF65-F5344CB8AC3E}">
        <p14:creationId xmlns:p14="http://schemas.microsoft.com/office/powerpoint/2010/main" val="15919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8330426" cy="453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40809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1331</Words>
  <Application>Microsoft Office PowerPoint</Application>
  <PresentationFormat>On-screen Show (4:3)</PresentationFormat>
  <Paragraphs>94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dc:creator>
  <cp:lastModifiedBy>b</cp:lastModifiedBy>
  <cp:revision>6</cp:revision>
  <dcterms:created xsi:type="dcterms:W3CDTF">2016-01-27T21:07:44Z</dcterms:created>
  <dcterms:modified xsi:type="dcterms:W3CDTF">2016-01-27T21:50:29Z</dcterms:modified>
</cp:coreProperties>
</file>