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6" r:id="rId3"/>
    <p:sldId id="278" r:id="rId4"/>
    <p:sldId id="267" r:id="rId5"/>
    <p:sldId id="269" r:id="rId6"/>
    <p:sldId id="277" r:id="rId7"/>
    <p:sldId id="256" r:id="rId8"/>
    <p:sldId id="258" r:id="rId9"/>
    <p:sldId id="259" r:id="rId10"/>
    <p:sldId id="261" r:id="rId11"/>
    <p:sldId id="262" r:id="rId12"/>
    <p:sldId id="268" r:id="rId13"/>
    <p:sldId id="279" r:id="rId14"/>
    <p:sldId id="270" r:id="rId15"/>
    <p:sldId id="271" r:id="rId16"/>
    <p:sldId id="272" r:id="rId17"/>
    <p:sldId id="280" r:id="rId18"/>
    <p:sldId id="273" r:id="rId19"/>
    <p:sldId id="274"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944" y="-5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C5FBD27-6782-489A-AAFD-1B123EEF85F2}" type="datetimeFigureOut">
              <a:rPr lang="en-GB" smtClean="0"/>
              <a:t>10/11/2015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682BD9-CE76-4080-9873-9CCD726F2696}" type="slidenum">
              <a:rPr lang="en-GB" smtClean="0"/>
              <a:t>‹#›</a:t>
            </a:fld>
            <a:endParaRPr lang="en-GB"/>
          </a:p>
        </p:txBody>
      </p:sp>
    </p:spTree>
    <p:extLst>
      <p:ext uri="{BB962C8B-B14F-4D97-AF65-F5344CB8AC3E}">
        <p14:creationId xmlns:p14="http://schemas.microsoft.com/office/powerpoint/2010/main" val="2026464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C5FBD27-6782-489A-AAFD-1B123EEF85F2}" type="datetimeFigureOut">
              <a:rPr lang="en-GB" smtClean="0"/>
              <a:t>10/11/2015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682BD9-CE76-4080-9873-9CCD726F2696}" type="slidenum">
              <a:rPr lang="en-GB" smtClean="0"/>
              <a:t>‹#›</a:t>
            </a:fld>
            <a:endParaRPr lang="en-GB"/>
          </a:p>
        </p:txBody>
      </p:sp>
    </p:spTree>
    <p:extLst>
      <p:ext uri="{BB962C8B-B14F-4D97-AF65-F5344CB8AC3E}">
        <p14:creationId xmlns:p14="http://schemas.microsoft.com/office/powerpoint/2010/main" val="1264342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C5FBD27-6782-489A-AAFD-1B123EEF85F2}" type="datetimeFigureOut">
              <a:rPr lang="en-GB" smtClean="0"/>
              <a:t>10/11/2015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682BD9-CE76-4080-9873-9CCD726F2696}" type="slidenum">
              <a:rPr lang="en-GB" smtClean="0"/>
              <a:t>‹#›</a:t>
            </a:fld>
            <a:endParaRPr lang="en-GB"/>
          </a:p>
        </p:txBody>
      </p:sp>
    </p:spTree>
    <p:extLst>
      <p:ext uri="{BB962C8B-B14F-4D97-AF65-F5344CB8AC3E}">
        <p14:creationId xmlns:p14="http://schemas.microsoft.com/office/powerpoint/2010/main" val="1499517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C5FBD27-6782-489A-AAFD-1B123EEF85F2}" type="datetimeFigureOut">
              <a:rPr lang="en-GB" smtClean="0"/>
              <a:t>10/11/2015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682BD9-CE76-4080-9873-9CCD726F2696}" type="slidenum">
              <a:rPr lang="en-GB" smtClean="0"/>
              <a:t>‹#›</a:t>
            </a:fld>
            <a:endParaRPr lang="en-GB"/>
          </a:p>
        </p:txBody>
      </p:sp>
    </p:spTree>
    <p:extLst>
      <p:ext uri="{BB962C8B-B14F-4D97-AF65-F5344CB8AC3E}">
        <p14:creationId xmlns:p14="http://schemas.microsoft.com/office/powerpoint/2010/main" val="186590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5FBD27-6782-489A-AAFD-1B123EEF85F2}" type="datetimeFigureOut">
              <a:rPr lang="en-GB" smtClean="0"/>
              <a:t>10/11/2015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682BD9-CE76-4080-9873-9CCD726F2696}" type="slidenum">
              <a:rPr lang="en-GB" smtClean="0"/>
              <a:t>‹#›</a:t>
            </a:fld>
            <a:endParaRPr lang="en-GB"/>
          </a:p>
        </p:txBody>
      </p:sp>
    </p:spTree>
    <p:extLst>
      <p:ext uri="{BB962C8B-B14F-4D97-AF65-F5344CB8AC3E}">
        <p14:creationId xmlns:p14="http://schemas.microsoft.com/office/powerpoint/2010/main" val="221899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C5FBD27-6782-489A-AAFD-1B123EEF85F2}" type="datetimeFigureOut">
              <a:rPr lang="en-GB" smtClean="0"/>
              <a:t>10/11/2015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682BD9-CE76-4080-9873-9CCD726F2696}" type="slidenum">
              <a:rPr lang="en-GB" smtClean="0"/>
              <a:t>‹#›</a:t>
            </a:fld>
            <a:endParaRPr lang="en-GB"/>
          </a:p>
        </p:txBody>
      </p:sp>
    </p:spTree>
    <p:extLst>
      <p:ext uri="{BB962C8B-B14F-4D97-AF65-F5344CB8AC3E}">
        <p14:creationId xmlns:p14="http://schemas.microsoft.com/office/powerpoint/2010/main" val="4232347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C5FBD27-6782-489A-AAFD-1B123EEF85F2}" type="datetimeFigureOut">
              <a:rPr lang="en-GB" smtClean="0"/>
              <a:t>10/11/2015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5682BD9-CE76-4080-9873-9CCD726F2696}" type="slidenum">
              <a:rPr lang="en-GB" smtClean="0"/>
              <a:t>‹#›</a:t>
            </a:fld>
            <a:endParaRPr lang="en-GB"/>
          </a:p>
        </p:txBody>
      </p:sp>
    </p:spTree>
    <p:extLst>
      <p:ext uri="{BB962C8B-B14F-4D97-AF65-F5344CB8AC3E}">
        <p14:creationId xmlns:p14="http://schemas.microsoft.com/office/powerpoint/2010/main" val="4160542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C5FBD27-6782-489A-AAFD-1B123EEF85F2}" type="datetimeFigureOut">
              <a:rPr lang="en-GB" smtClean="0"/>
              <a:t>10/11/2015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5682BD9-CE76-4080-9873-9CCD726F2696}" type="slidenum">
              <a:rPr lang="en-GB" smtClean="0"/>
              <a:t>‹#›</a:t>
            </a:fld>
            <a:endParaRPr lang="en-GB"/>
          </a:p>
        </p:txBody>
      </p:sp>
    </p:spTree>
    <p:extLst>
      <p:ext uri="{BB962C8B-B14F-4D97-AF65-F5344CB8AC3E}">
        <p14:creationId xmlns:p14="http://schemas.microsoft.com/office/powerpoint/2010/main" val="754437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5FBD27-6782-489A-AAFD-1B123EEF85F2}" type="datetimeFigureOut">
              <a:rPr lang="en-GB" smtClean="0"/>
              <a:t>10/11/2015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5682BD9-CE76-4080-9873-9CCD726F2696}" type="slidenum">
              <a:rPr lang="en-GB" smtClean="0"/>
              <a:t>‹#›</a:t>
            </a:fld>
            <a:endParaRPr lang="en-GB"/>
          </a:p>
        </p:txBody>
      </p:sp>
    </p:spTree>
    <p:extLst>
      <p:ext uri="{BB962C8B-B14F-4D97-AF65-F5344CB8AC3E}">
        <p14:creationId xmlns:p14="http://schemas.microsoft.com/office/powerpoint/2010/main" val="3025633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5FBD27-6782-489A-AAFD-1B123EEF85F2}" type="datetimeFigureOut">
              <a:rPr lang="en-GB" smtClean="0"/>
              <a:t>10/11/2015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682BD9-CE76-4080-9873-9CCD726F2696}" type="slidenum">
              <a:rPr lang="en-GB" smtClean="0"/>
              <a:t>‹#›</a:t>
            </a:fld>
            <a:endParaRPr lang="en-GB"/>
          </a:p>
        </p:txBody>
      </p:sp>
    </p:spTree>
    <p:extLst>
      <p:ext uri="{BB962C8B-B14F-4D97-AF65-F5344CB8AC3E}">
        <p14:creationId xmlns:p14="http://schemas.microsoft.com/office/powerpoint/2010/main" val="2242505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5FBD27-6782-489A-AAFD-1B123EEF85F2}" type="datetimeFigureOut">
              <a:rPr lang="en-GB" smtClean="0"/>
              <a:t>10/11/2015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682BD9-CE76-4080-9873-9CCD726F2696}" type="slidenum">
              <a:rPr lang="en-GB" smtClean="0"/>
              <a:t>‹#›</a:t>
            </a:fld>
            <a:endParaRPr lang="en-GB"/>
          </a:p>
        </p:txBody>
      </p:sp>
    </p:spTree>
    <p:extLst>
      <p:ext uri="{BB962C8B-B14F-4D97-AF65-F5344CB8AC3E}">
        <p14:creationId xmlns:p14="http://schemas.microsoft.com/office/powerpoint/2010/main" val="1586959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5FBD27-6782-489A-AAFD-1B123EEF85F2}" type="datetimeFigureOut">
              <a:rPr lang="en-GB" smtClean="0"/>
              <a:t>10/11/2015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82BD9-CE76-4080-9873-9CCD726F2696}" type="slidenum">
              <a:rPr lang="en-GB" smtClean="0"/>
              <a:t>‹#›</a:t>
            </a:fld>
            <a:endParaRPr lang="en-GB"/>
          </a:p>
        </p:txBody>
      </p:sp>
    </p:spTree>
    <p:extLst>
      <p:ext uri="{BB962C8B-B14F-4D97-AF65-F5344CB8AC3E}">
        <p14:creationId xmlns:p14="http://schemas.microsoft.com/office/powerpoint/2010/main" val="3582656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5000" dirty="0" smtClean="0">
                <a:latin typeface="SassoonCRInfant" panose="02010503020300020003" pitchFamily="2" charset="0"/>
              </a:rPr>
              <a:t>Grammar and Punctuation</a:t>
            </a:r>
            <a:r>
              <a:rPr lang="en-GB" dirty="0" smtClean="0">
                <a:latin typeface="SassoonCRInfant" panose="02010503020300020003" pitchFamily="2" charset="0"/>
              </a:rPr>
              <a:t/>
            </a:r>
            <a:br>
              <a:rPr lang="en-GB" dirty="0" smtClean="0">
                <a:latin typeface="SassoonCRInfant" panose="02010503020300020003" pitchFamily="2" charset="0"/>
              </a:rPr>
            </a:br>
            <a:r>
              <a:rPr lang="en-GB" sz="3900" dirty="0" smtClean="0">
                <a:latin typeface="SassoonCRInfant" panose="02010503020300020003" pitchFamily="2" charset="0"/>
              </a:rPr>
              <a:t>End of year 1:</a:t>
            </a:r>
            <a:endParaRPr lang="en-GB" sz="3900" dirty="0">
              <a:latin typeface="SassoonCRInfant" panose="02010503020300020003" pitchFamily="2"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275" y="908720"/>
            <a:ext cx="7029450" cy="5668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08864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185" t="14225" r="20199" b="6250"/>
          <a:stretch/>
        </p:blipFill>
        <p:spPr bwMode="auto">
          <a:xfrm>
            <a:off x="8505" y="260648"/>
            <a:ext cx="8796468" cy="6597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1880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181" t="15087" r="19961" b="6250"/>
          <a:stretch/>
        </p:blipFill>
        <p:spPr bwMode="auto">
          <a:xfrm>
            <a:off x="251520" y="260647"/>
            <a:ext cx="8892480" cy="6570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35873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Tests</a:t>
            </a:r>
            <a:br>
              <a:rPr lang="en-GB" dirty="0" smtClean="0"/>
            </a:br>
            <a:endParaRPr lang="en-GB" dirty="0"/>
          </a:p>
        </p:txBody>
      </p:sp>
      <p:sp>
        <p:nvSpPr>
          <p:cNvPr id="4" name="Content Placeholder 3"/>
          <p:cNvSpPr>
            <a:spLocks noGrp="1"/>
          </p:cNvSpPr>
          <p:nvPr>
            <p:ph sz="half" idx="2"/>
          </p:nvPr>
        </p:nvSpPr>
        <p:spPr>
          <a:xfrm>
            <a:off x="539552" y="908720"/>
            <a:ext cx="4968552" cy="5328591"/>
          </a:xfrm>
        </p:spPr>
        <p:txBody>
          <a:bodyPr>
            <a:normAutofit lnSpcReduction="10000"/>
          </a:bodyPr>
          <a:lstStyle/>
          <a:p>
            <a:pPr marL="0" indent="0" algn="ctr">
              <a:buNone/>
            </a:pPr>
            <a:r>
              <a:rPr lang="en-GB" sz="2400" dirty="0">
                <a:latin typeface="SassoonCRInfant" panose="02010503020300020003" pitchFamily="2" charset="0"/>
              </a:rPr>
              <a:t>The main purpose of statutory assessment is to ascertain what pupils have achieved in relation to the areas of the national curriculum (2014</a:t>
            </a:r>
            <a:r>
              <a:rPr lang="en-GB" sz="2400" dirty="0" smtClean="0">
                <a:latin typeface="SassoonCRInfant" panose="02010503020300020003" pitchFamily="2" charset="0"/>
              </a:rPr>
              <a:t>) This is to inform teacher judgement.</a:t>
            </a:r>
            <a:endParaRPr lang="en-GB" dirty="0">
              <a:latin typeface="SassoonCRInfant" panose="02010503020300020003" pitchFamily="2" charset="0"/>
            </a:endParaRPr>
          </a:p>
          <a:p>
            <a:r>
              <a:rPr lang="en-GB" dirty="0" smtClean="0">
                <a:latin typeface="SassoonCRInfant" panose="02010503020300020003" pitchFamily="2" charset="0"/>
              </a:rPr>
              <a:t>Spelling – children listen to the teacher and fill in the missing word. Approx. 15 mins</a:t>
            </a:r>
          </a:p>
          <a:p>
            <a:r>
              <a:rPr lang="en-GB" dirty="0" smtClean="0">
                <a:latin typeface="SassoonCRInfant" panose="02010503020300020003" pitchFamily="2" charset="0"/>
              </a:rPr>
              <a:t>English, punctuation and grammar – children read the questions and use their knowledge to answer questions. Approx. 20 mins</a:t>
            </a:r>
            <a:endParaRPr lang="en-GB" dirty="0">
              <a:latin typeface="SassoonCRInfant" panose="02010503020300020003" pitchFamily="2"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3068960"/>
            <a:ext cx="3482146" cy="3015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59029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68760"/>
            <a:ext cx="4906888" cy="4857403"/>
          </a:xfrm>
        </p:spPr>
        <p:txBody>
          <a:bodyPr>
            <a:normAutofit fontScale="92500"/>
          </a:bodyPr>
          <a:lstStyle/>
          <a:p>
            <a:pPr marL="0" indent="0">
              <a:buNone/>
            </a:pPr>
            <a:r>
              <a:rPr lang="en-GB" dirty="0" smtClean="0"/>
              <a:t>Reading </a:t>
            </a:r>
          </a:p>
          <a:p>
            <a:r>
              <a:rPr lang="en-GB" dirty="0" smtClean="0"/>
              <a:t> Paper 1 – text and questions. Approx. 30 mins plus introduction time</a:t>
            </a:r>
          </a:p>
          <a:p>
            <a:r>
              <a:rPr lang="en-GB" dirty="0" smtClean="0"/>
              <a:t>Paper 2 – longer piece of text and separate answer book. Approx. 40 mins plus introduction time</a:t>
            </a:r>
          </a:p>
          <a:p>
            <a:r>
              <a:rPr lang="en-GB" dirty="0" smtClean="0"/>
              <a:t>Teachers can stop a child at any point at their own discretion. </a:t>
            </a:r>
          </a:p>
          <a:p>
            <a:pPr marL="0" indent="0">
              <a:buNone/>
            </a:pPr>
            <a:r>
              <a:rPr lang="en-GB" dirty="0" smtClean="0"/>
              <a:t> </a:t>
            </a:r>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268760"/>
            <a:ext cx="3096344" cy="38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7050" y="5661248"/>
            <a:ext cx="3009900"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4811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sp>
        <p:nvSpPr>
          <p:cNvPr id="3" name="Content Placeholder 2"/>
          <p:cNvSpPr>
            <a:spLocks noGrp="1"/>
          </p:cNvSpPr>
          <p:nvPr>
            <p:ph sz="half" idx="1"/>
          </p:nvPr>
        </p:nvSpPr>
        <p:spPr/>
        <p:txBody>
          <a:bodyPr/>
          <a:lstStyle/>
          <a:p>
            <a:endParaRPr lang="en-GB"/>
          </a:p>
        </p:txBody>
      </p:sp>
      <p:sp>
        <p:nvSpPr>
          <p:cNvPr id="4" name="Content Placeholder 3"/>
          <p:cNvSpPr>
            <a:spLocks noGrp="1"/>
          </p:cNvSpPr>
          <p:nvPr>
            <p:ph sz="half" idx="2"/>
          </p:nvPr>
        </p:nvSpPr>
        <p:spPr/>
        <p:txBody>
          <a:bodyPr/>
          <a:lstStyle/>
          <a:p>
            <a:endParaRPr lang="en-GB"/>
          </a:p>
        </p:txBody>
      </p:sp>
    </p:spTree>
    <p:extLst>
      <p:ext uri="{BB962C8B-B14F-4D97-AF65-F5344CB8AC3E}">
        <p14:creationId xmlns:p14="http://schemas.microsoft.com/office/powerpoint/2010/main" val="22256142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Maths</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5470841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sz="2400" dirty="0" smtClean="0"/>
              <a:t/>
            </a:r>
            <a:br>
              <a:rPr lang="en-GB" sz="2400" dirty="0" smtClean="0"/>
            </a:br>
            <a:r>
              <a:rPr lang="en-GB" sz="2400" dirty="0"/>
              <a:t/>
            </a:r>
            <a:br>
              <a:rPr lang="en-GB" sz="2400" dirty="0"/>
            </a:br>
            <a:r>
              <a:rPr lang="en-GB" sz="2400" dirty="0" smtClean="0"/>
              <a:t>Maths Curriculum</a:t>
            </a:r>
            <a:br>
              <a:rPr lang="en-GB" sz="2400" dirty="0" smtClean="0"/>
            </a:br>
            <a:r>
              <a:rPr lang="en-GB" sz="2400" dirty="0"/>
              <a:t/>
            </a:r>
            <a:br>
              <a:rPr lang="en-GB" sz="2400" dirty="0"/>
            </a:br>
            <a:r>
              <a:rPr lang="en-GB" sz="2400" dirty="0"/>
              <a:t>Teachers should develop pupils’ numeracy and mathematical reasoning in all subjects so that they understand and appreciate the importance of mathematics. Pupils should be taught to apply arithmetic fluently to problems, understand and use measures, make estimates and sense check their work. Pupils should apply their geometric and algebraic understanding, and relate their understanding of probability to the notions of risk and uncertainty. They should also understand the cycle of collecting, presenting and analysing data. They should be taught to apply their mathematics to both routine and non-routine problems, including breaking down more complex problems into a series of simpler steps. </a:t>
            </a:r>
            <a:r>
              <a:rPr lang="en-GB" sz="2400" dirty="0" smtClean="0"/>
              <a:t/>
            </a:r>
            <a:br>
              <a:rPr lang="en-GB" sz="2400" dirty="0" smtClean="0"/>
            </a:br>
            <a:r>
              <a:rPr lang="en-GB" sz="2400" dirty="0" smtClean="0"/>
              <a:t>National curriculum 2014</a:t>
            </a:r>
            <a:r>
              <a:rPr lang="en-GB" sz="2400" dirty="0"/>
              <a:t/>
            </a:r>
            <a:br>
              <a:rPr lang="en-GB" sz="2400" dirty="0"/>
            </a:br>
            <a:endParaRPr lang="en-GB" sz="2400" dirty="0"/>
          </a:p>
        </p:txBody>
      </p:sp>
    </p:spTree>
    <p:extLst>
      <p:ext uri="{BB962C8B-B14F-4D97-AF65-F5344CB8AC3E}">
        <p14:creationId xmlns:p14="http://schemas.microsoft.com/office/powerpoint/2010/main" val="35167941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336704"/>
          </a:xfrm>
        </p:spPr>
        <p:txBody>
          <a:bodyPr>
            <a:normAutofit fontScale="25000" lnSpcReduction="20000"/>
          </a:bodyPr>
          <a:lstStyle/>
          <a:p>
            <a:pPr marL="0" indent="0">
              <a:buNone/>
            </a:pPr>
            <a:r>
              <a:rPr lang="en-GB" sz="5900" b="1" dirty="0"/>
              <a:t>Aims </a:t>
            </a:r>
            <a:endParaRPr lang="en-GB" sz="5900" dirty="0"/>
          </a:p>
          <a:p>
            <a:r>
              <a:rPr lang="en-GB" sz="11200" dirty="0"/>
              <a:t>The national curriculum for mathematics aims to ensure that all pupils: </a:t>
            </a:r>
          </a:p>
          <a:p>
            <a:r>
              <a:rPr lang="en-GB" sz="11200" dirty="0" smtClean="0"/>
              <a:t> </a:t>
            </a:r>
            <a:r>
              <a:rPr lang="en-GB" sz="11200" dirty="0"/>
              <a:t>become </a:t>
            </a:r>
            <a:r>
              <a:rPr lang="en-GB" sz="11200" b="1" dirty="0"/>
              <a:t>fluent </a:t>
            </a:r>
            <a:r>
              <a:rPr lang="en-GB" sz="11200" dirty="0"/>
              <a:t>in the fundamentals of mathematics, including through varied and frequent practice with increasingly complex problems over time, so that pupils develop conceptual understanding and the ability to recall and apply knowledge rapidly and accurately. </a:t>
            </a:r>
          </a:p>
          <a:p>
            <a:r>
              <a:rPr lang="en-GB" sz="11200" dirty="0"/>
              <a:t> </a:t>
            </a:r>
            <a:r>
              <a:rPr lang="en-GB" sz="11200" b="1" dirty="0"/>
              <a:t>reason mathematically </a:t>
            </a:r>
            <a:r>
              <a:rPr lang="en-GB" sz="11200" dirty="0"/>
              <a:t>by following a line of enquiry, conjecturing relationships and generalisations, and developing an argument, justification or proof using mathematical language </a:t>
            </a:r>
          </a:p>
          <a:p>
            <a:r>
              <a:rPr lang="en-GB" sz="11200" dirty="0"/>
              <a:t> can </a:t>
            </a:r>
            <a:r>
              <a:rPr lang="en-GB" sz="11200" b="1" dirty="0"/>
              <a:t>solve problems </a:t>
            </a:r>
            <a:r>
              <a:rPr lang="en-GB" sz="11200" dirty="0"/>
              <a:t>by applying their mathematics to a variety of routine and non-routine problems with increasing sophistication, including breaking down problems into a series of simpler steps and persevering in seeking solutions. </a:t>
            </a:r>
          </a:p>
          <a:p>
            <a:endParaRPr lang="en-GB" dirty="0"/>
          </a:p>
        </p:txBody>
      </p:sp>
    </p:spTree>
    <p:extLst>
      <p:ext uri="{BB962C8B-B14F-4D97-AF65-F5344CB8AC3E}">
        <p14:creationId xmlns:p14="http://schemas.microsoft.com/office/powerpoint/2010/main" val="2295789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5050904" cy="5602634"/>
          </a:xfrm>
        </p:spPr>
        <p:txBody>
          <a:bodyPr>
            <a:normAutofit fontScale="90000"/>
          </a:bodyPr>
          <a:lstStyle/>
          <a:p>
            <a:pPr algn="l"/>
            <a:r>
              <a:rPr lang="en-GB" dirty="0" smtClean="0"/>
              <a:t>Tests</a:t>
            </a:r>
            <a:br>
              <a:rPr lang="en-GB" dirty="0" smtClean="0"/>
            </a:br>
            <a:r>
              <a:rPr lang="en-GB" dirty="0" smtClean="0"/>
              <a:t/>
            </a:r>
            <a:br>
              <a:rPr lang="en-GB" dirty="0" smtClean="0"/>
            </a:br>
            <a:r>
              <a:rPr lang="en-GB" sz="3200" dirty="0" smtClean="0"/>
              <a:t>Paper 1 - Arithmetic test- straight forward calculations. Approx. 20 mins</a:t>
            </a:r>
            <a:br>
              <a:rPr lang="en-GB" sz="3200" dirty="0" smtClean="0"/>
            </a:br>
            <a:r>
              <a:rPr lang="en-GB" sz="3200" dirty="0"/>
              <a:t/>
            </a:r>
            <a:br>
              <a:rPr lang="en-GB" sz="3200" dirty="0"/>
            </a:br>
            <a:r>
              <a:rPr lang="en-GB" sz="3200" dirty="0" smtClean="0"/>
              <a:t>Paper 2 – Reasoning test- some questions will be read by the teachers and others children need to read and solve. Approx. 35 mins</a:t>
            </a:r>
            <a:br>
              <a:rPr lang="en-GB" sz="3200" dirty="0" smtClean="0"/>
            </a:br>
            <a:r>
              <a:rPr lang="en-GB" sz="3200" dirty="0"/>
              <a:t/>
            </a:r>
            <a:br>
              <a:rPr lang="en-GB" sz="3200" dirty="0"/>
            </a:br>
            <a:endParaRPr lang="en-GB"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8559" y="764704"/>
            <a:ext cx="3156595" cy="1977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5840" y="3212976"/>
            <a:ext cx="3242031" cy="2134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826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Practical maths</a:t>
            </a:r>
            <a:endParaRPr lang="en-GB" dirty="0">
              <a:latin typeface="Comic Sans MS" panose="030F0702030302020204" pitchFamily="66" charset="0"/>
            </a:endParaRPr>
          </a:p>
        </p:txBody>
      </p:sp>
      <p:sp>
        <p:nvSpPr>
          <p:cNvPr id="3" name="Content Placeholder 2"/>
          <p:cNvSpPr>
            <a:spLocks noGrp="1"/>
          </p:cNvSpPr>
          <p:nvPr>
            <p:ph idx="1"/>
          </p:nvPr>
        </p:nvSpPr>
        <p:spPr/>
        <p:txBody>
          <a:bodyPr>
            <a:normAutofit/>
          </a:bodyPr>
          <a:lstStyle/>
          <a:p>
            <a:pPr marL="0" indent="0">
              <a:buNone/>
            </a:pPr>
            <a:r>
              <a:rPr lang="en-GB" dirty="0" smtClean="0">
                <a:latin typeface="Comic Sans MS" panose="030F0702030302020204" pitchFamily="66" charset="0"/>
              </a:rPr>
              <a:t> What could this show?</a:t>
            </a:r>
          </a:p>
          <a:p>
            <a:pPr marL="0" indent="0">
              <a:buNone/>
            </a:pPr>
            <a:endParaRPr lang="en-GB" dirty="0">
              <a:latin typeface="Comic Sans MS" panose="030F0702030302020204" pitchFamily="66" charset="0"/>
            </a:endParaRPr>
          </a:p>
          <a:p>
            <a:pPr marL="0" indent="0">
              <a:buNone/>
            </a:pPr>
            <a:endParaRPr lang="en-GB" dirty="0" smtClean="0">
              <a:latin typeface="Comic Sans MS" panose="030F0702030302020204" pitchFamily="66" charset="0"/>
            </a:endParaRPr>
          </a:p>
          <a:p>
            <a:r>
              <a:rPr lang="en-GB" dirty="0" smtClean="0">
                <a:latin typeface="Comic Sans MS" panose="030F0702030302020204" pitchFamily="66" charset="0"/>
              </a:rPr>
              <a:t>Have </a:t>
            </a:r>
            <a:r>
              <a:rPr lang="en-GB" dirty="0">
                <a:latin typeface="Comic Sans MS" panose="030F0702030302020204" pitchFamily="66" charset="0"/>
              </a:rPr>
              <a:t>a go at the task card on your </a:t>
            </a:r>
            <a:r>
              <a:rPr lang="en-GB" dirty="0" smtClean="0">
                <a:latin typeface="Comic Sans MS" panose="030F0702030302020204" pitchFamily="66" charset="0"/>
              </a:rPr>
              <a:t>table</a:t>
            </a:r>
          </a:p>
          <a:p>
            <a:r>
              <a:rPr lang="en-GB" smtClean="0">
                <a:latin typeface="Comic Sans MS" panose="030F0702030302020204" pitchFamily="66" charset="0"/>
              </a:rPr>
              <a:t> </a:t>
            </a:r>
            <a:r>
              <a:rPr lang="en-GB" dirty="0" smtClean="0">
                <a:latin typeface="Comic Sans MS" panose="030F0702030302020204" pitchFamily="66" charset="0"/>
              </a:rPr>
              <a:t>You </a:t>
            </a:r>
            <a:r>
              <a:rPr lang="en-GB" dirty="0">
                <a:latin typeface="Comic Sans MS" panose="030F0702030302020204" pitchFamily="66" charset="0"/>
              </a:rPr>
              <a:t>need to be able to </a:t>
            </a:r>
            <a:r>
              <a:rPr lang="en-GB" u="sng" dirty="0">
                <a:latin typeface="Comic Sans MS" panose="030F0702030302020204" pitchFamily="66" charset="0"/>
              </a:rPr>
              <a:t>show</a:t>
            </a:r>
            <a:r>
              <a:rPr lang="en-GB" dirty="0">
                <a:latin typeface="Comic Sans MS" panose="030F0702030302020204" pitchFamily="66" charset="0"/>
              </a:rPr>
              <a:t> and explain your answer using the manipulatives </a:t>
            </a:r>
            <a:r>
              <a:rPr lang="en-GB" dirty="0" smtClean="0">
                <a:latin typeface="Comic Sans MS" panose="030F0702030302020204" pitchFamily="66" charset="0"/>
              </a:rPr>
              <a:t>available </a:t>
            </a:r>
            <a:r>
              <a:rPr lang="en-GB" dirty="0">
                <a:latin typeface="Comic Sans MS" panose="030F0702030302020204" pitchFamily="66" charset="0"/>
              </a:rPr>
              <a:t>or by drawing it</a:t>
            </a:r>
          </a:p>
          <a:p>
            <a:pPr marL="0" indent="0">
              <a:buNone/>
            </a:pPr>
            <a:endParaRPr lang="en-GB" dirty="0">
              <a:latin typeface="Comic Sans MS" panose="030F0702030302020204" pitchFamily="66" charset="0"/>
            </a:endParaRPr>
          </a:p>
        </p:txBody>
      </p:sp>
      <p:sp>
        <p:nvSpPr>
          <p:cNvPr id="4" name="Oval 3"/>
          <p:cNvSpPr/>
          <p:nvPr/>
        </p:nvSpPr>
        <p:spPr>
          <a:xfrm>
            <a:off x="1043608" y="2420888"/>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1628056" y="2420888"/>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2154238" y="2417118"/>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1043608" y="2924944"/>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1628056" y="2969096"/>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2158108" y="2969096"/>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59962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Comic Sans MS" panose="030F0702030302020204" pitchFamily="66" charset="0"/>
              </a:rPr>
              <a:t>Grammar and Punctuation</a:t>
            </a:r>
            <a:br>
              <a:rPr lang="en-GB" dirty="0" smtClean="0">
                <a:latin typeface="Comic Sans MS" panose="030F0702030302020204" pitchFamily="66" charset="0"/>
              </a:rPr>
            </a:br>
            <a:endParaRPr lang="en-GB" sz="3300" dirty="0">
              <a:solidFill>
                <a:srgbClr val="FF0000"/>
              </a:solidFill>
              <a:latin typeface="Comic Sans MS" panose="030F0702030302020204" pitchFamily="66"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628800"/>
            <a:ext cx="7911065" cy="4419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15263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Questions </a:t>
            </a:r>
            <a:endParaRPr lang="en-GB"/>
          </a:p>
        </p:txBody>
      </p:sp>
    </p:spTree>
    <p:extLst>
      <p:ext uri="{BB962C8B-B14F-4D97-AF65-F5344CB8AC3E}">
        <p14:creationId xmlns:p14="http://schemas.microsoft.com/office/powerpoint/2010/main" val="476065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07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83568" y="836712"/>
            <a:ext cx="7859216" cy="546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60031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500" dirty="0" smtClean="0">
                <a:latin typeface="SassoonCRInfant" panose="02010503020300020003" pitchFamily="2" charset="0"/>
              </a:rPr>
              <a:t>RWI</a:t>
            </a:r>
            <a:endParaRPr lang="en-GB" sz="4500" dirty="0">
              <a:latin typeface="SassoonCRInfant" panose="02010503020300020003" pitchFamily="2" charset="0"/>
            </a:endParaRPr>
          </a:p>
        </p:txBody>
      </p:sp>
      <p:sp>
        <p:nvSpPr>
          <p:cNvPr id="3" name="Content Placeholder 2"/>
          <p:cNvSpPr>
            <a:spLocks noGrp="1"/>
          </p:cNvSpPr>
          <p:nvPr>
            <p:ph idx="1"/>
          </p:nvPr>
        </p:nvSpPr>
        <p:spPr/>
        <p:txBody>
          <a:bodyPr/>
          <a:lstStyle/>
          <a:p>
            <a:r>
              <a:rPr lang="en-GB" dirty="0" smtClean="0">
                <a:latin typeface="SassoonCRInfant" panose="02010503020300020003" pitchFamily="2" charset="0"/>
              </a:rPr>
              <a:t>Read write </a:t>
            </a:r>
            <a:r>
              <a:rPr lang="en-GB" dirty="0" err="1" smtClean="0">
                <a:latin typeface="SassoonCRInfant" panose="02010503020300020003" pitchFamily="2" charset="0"/>
              </a:rPr>
              <a:t>inc.</a:t>
            </a:r>
            <a:endParaRPr lang="en-GB" dirty="0" smtClean="0">
              <a:latin typeface="SassoonCRInfant" panose="02010503020300020003" pitchFamily="2" charset="0"/>
            </a:endParaRPr>
          </a:p>
          <a:p>
            <a:r>
              <a:rPr lang="en-GB" dirty="0" smtClean="0">
                <a:latin typeface="SassoonCRInfant" panose="02010503020300020003" pitchFamily="2" charset="0"/>
              </a:rPr>
              <a:t>Phonics and reading scheme</a:t>
            </a:r>
          </a:p>
          <a:p>
            <a:r>
              <a:rPr lang="en-GB" dirty="0" smtClean="0">
                <a:latin typeface="SassoonCRInfant" panose="02010503020300020003" pitchFamily="2" charset="0"/>
              </a:rPr>
              <a:t>Phonics is taught in daily sessions</a:t>
            </a:r>
          </a:p>
          <a:p>
            <a:r>
              <a:rPr lang="en-GB" dirty="0" smtClean="0">
                <a:latin typeface="SassoonCRInfant" panose="02010503020300020003" pitchFamily="2" charset="0"/>
              </a:rPr>
              <a:t>New sounds taught daily</a:t>
            </a:r>
          </a:p>
          <a:p>
            <a:r>
              <a:rPr lang="en-GB" dirty="0" smtClean="0">
                <a:latin typeface="SassoonCRInfant" panose="02010503020300020003" pitchFamily="2" charset="0"/>
              </a:rPr>
              <a:t>Books progress in line with sounds</a:t>
            </a:r>
            <a:endParaRPr lang="en-GB" dirty="0">
              <a:latin typeface="SassoonCRInfant" panose="02010503020300020003" pitchFamily="2" charset="0"/>
            </a:endParaRPr>
          </a:p>
        </p:txBody>
      </p:sp>
    </p:spTree>
    <p:extLst>
      <p:ext uri="{BB962C8B-B14F-4D97-AF65-F5344CB8AC3E}">
        <p14:creationId xmlns:p14="http://schemas.microsoft.com/office/powerpoint/2010/main" val="15936615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Get spelling</a:t>
            </a:r>
            <a:endParaRPr lang="en-GB" dirty="0">
              <a:latin typeface="Comic Sans MS" panose="030F0702030302020204" pitchFamily="66" charset="0"/>
            </a:endParaRPr>
          </a:p>
        </p:txBody>
      </p:sp>
      <p:sp>
        <p:nvSpPr>
          <p:cNvPr id="3" name="Content Placeholder 2"/>
          <p:cNvSpPr>
            <a:spLocks noGrp="1"/>
          </p:cNvSpPr>
          <p:nvPr>
            <p:ph idx="1"/>
          </p:nvPr>
        </p:nvSpPr>
        <p:spPr/>
        <p:txBody>
          <a:bodyPr/>
          <a:lstStyle/>
          <a:p>
            <a:r>
              <a:rPr lang="en-GB" dirty="0" smtClean="0">
                <a:latin typeface="Comic Sans MS" panose="030F0702030302020204" pitchFamily="66" charset="0"/>
              </a:rPr>
              <a:t>Follows on from Read write </a:t>
            </a:r>
            <a:r>
              <a:rPr lang="en-GB" dirty="0" err="1" smtClean="0">
                <a:latin typeface="Comic Sans MS" panose="030F0702030302020204" pitchFamily="66" charset="0"/>
              </a:rPr>
              <a:t>inc.</a:t>
            </a:r>
            <a:r>
              <a:rPr lang="en-GB" dirty="0" smtClean="0">
                <a:latin typeface="Comic Sans MS" panose="030F0702030302020204" pitchFamily="66" charset="0"/>
              </a:rPr>
              <a:t> phonics</a:t>
            </a:r>
          </a:p>
          <a:p>
            <a:r>
              <a:rPr lang="en-GB" dirty="0" smtClean="0">
                <a:latin typeface="Comic Sans MS" panose="030F0702030302020204" pitchFamily="66" charset="0"/>
              </a:rPr>
              <a:t>Explores spelling conventions</a:t>
            </a:r>
          </a:p>
          <a:p>
            <a:r>
              <a:rPr lang="en-GB" dirty="0" smtClean="0">
                <a:latin typeface="Comic Sans MS" panose="030F0702030302020204" pitchFamily="66" charset="0"/>
              </a:rPr>
              <a:t>Shift from traditional weekly test to daily teaching and peer/self assessment </a:t>
            </a:r>
          </a:p>
          <a:p>
            <a:r>
              <a:rPr lang="en-GB" dirty="0" smtClean="0">
                <a:latin typeface="Comic Sans MS" panose="030F0702030302020204" pitchFamily="66" charset="0"/>
              </a:rPr>
              <a:t>Child orientated activities </a:t>
            </a:r>
          </a:p>
          <a:p>
            <a:r>
              <a:rPr lang="en-GB" dirty="0" smtClean="0">
                <a:latin typeface="Comic Sans MS" panose="030F0702030302020204" pitchFamily="66" charset="0"/>
              </a:rPr>
              <a:t>Personalised spelling log</a:t>
            </a:r>
          </a:p>
          <a:p>
            <a:endParaRPr lang="en-GB" dirty="0"/>
          </a:p>
        </p:txBody>
      </p:sp>
    </p:spTree>
    <p:extLst>
      <p:ext uri="{BB962C8B-B14F-4D97-AF65-F5344CB8AC3E}">
        <p14:creationId xmlns:p14="http://schemas.microsoft.com/office/powerpoint/2010/main" val="27310447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Activity</a:t>
            </a:r>
            <a:endParaRPr lang="en-GB" dirty="0">
              <a:latin typeface="Comic Sans MS" panose="030F0702030302020204" pitchFamily="66" charset="0"/>
            </a:endParaRPr>
          </a:p>
        </p:txBody>
      </p:sp>
      <p:sp>
        <p:nvSpPr>
          <p:cNvPr id="3" name="Content Placeholder 2"/>
          <p:cNvSpPr>
            <a:spLocks noGrp="1"/>
          </p:cNvSpPr>
          <p:nvPr>
            <p:ph idx="1"/>
          </p:nvPr>
        </p:nvSpPr>
        <p:spPr/>
        <p:txBody>
          <a:bodyPr>
            <a:normAutofit fontScale="92500" lnSpcReduction="10000"/>
          </a:bodyPr>
          <a:lstStyle/>
          <a:p>
            <a:r>
              <a:rPr lang="en-GB" dirty="0" smtClean="0">
                <a:latin typeface="Comic Sans MS" panose="030F0702030302020204" pitchFamily="66" charset="0"/>
              </a:rPr>
              <a:t>Dots, dash and smile the words on the task cards</a:t>
            </a:r>
          </a:p>
          <a:p>
            <a:r>
              <a:rPr lang="en-GB" dirty="0" smtClean="0">
                <a:latin typeface="Comic Sans MS" panose="030F0702030302020204" pitchFamily="66" charset="0"/>
              </a:rPr>
              <a:t>Dot: one sound  - one letter</a:t>
            </a:r>
          </a:p>
          <a:p>
            <a:pPr marL="0" indent="0">
              <a:buNone/>
            </a:pPr>
            <a:r>
              <a:rPr lang="en-GB" dirty="0">
                <a:latin typeface="Comic Sans MS" panose="030F0702030302020204" pitchFamily="66" charset="0"/>
              </a:rPr>
              <a:t> </a:t>
            </a:r>
            <a:r>
              <a:rPr lang="en-GB" dirty="0" smtClean="0">
                <a:latin typeface="Comic Sans MS" panose="030F0702030302020204" pitchFamily="66" charset="0"/>
              </a:rPr>
              <a:t>                    c           p      a        h</a:t>
            </a:r>
          </a:p>
          <a:p>
            <a:r>
              <a:rPr lang="en-GB" dirty="0" smtClean="0">
                <a:latin typeface="Comic Sans MS" panose="030F0702030302020204" pitchFamily="66" charset="0"/>
              </a:rPr>
              <a:t>Dash: one sound - group of letters </a:t>
            </a:r>
          </a:p>
          <a:p>
            <a:pPr marL="0" indent="0">
              <a:buNone/>
            </a:pPr>
            <a:r>
              <a:rPr lang="en-GB" dirty="0">
                <a:latin typeface="Comic Sans MS" panose="030F0702030302020204" pitchFamily="66" charset="0"/>
              </a:rPr>
              <a:t> </a:t>
            </a:r>
            <a:r>
              <a:rPr lang="en-GB" dirty="0" smtClean="0">
                <a:latin typeface="Comic Sans MS" panose="030F0702030302020204" pitchFamily="66" charset="0"/>
              </a:rPr>
              <a:t>                    </a:t>
            </a:r>
            <a:r>
              <a:rPr lang="en-GB" dirty="0" err="1" smtClean="0">
                <a:latin typeface="Comic Sans MS" panose="030F0702030302020204" pitchFamily="66" charset="0"/>
              </a:rPr>
              <a:t>sh</a:t>
            </a:r>
            <a:r>
              <a:rPr lang="en-GB" dirty="0" smtClean="0">
                <a:latin typeface="Comic Sans MS" panose="030F0702030302020204" pitchFamily="66" charset="0"/>
              </a:rPr>
              <a:t>        </a:t>
            </a:r>
            <a:r>
              <a:rPr lang="en-GB" dirty="0" err="1" smtClean="0">
                <a:latin typeface="Comic Sans MS" panose="030F0702030302020204" pitchFamily="66" charset="0"/>
              </a:rPr>
              <a:t>ee</a:t>
            </a:r>
            <a:r>
              <a:rPr lang="en-GB" dirty="0" smtClean="0">
                <a:latin typeface="Comic Sans MS" panose="030F0702030302020204" pitchFamily="66" charset="0"/>
              </a:rPr>
              <a:t>      </a:t>
            </a:r>
            <a:r>
              <a:rPr lang="en-GB" dirty="0" err="1" smtClean="0">
                <a:latin typeface="Comic Sans MS" panose="030F0702030302020204" pitchFamily="66" charset="0"/>
              </a:rPr>
              <a:t>igh</a:t>
            </a:r>
            <a:r>
              <a:rPr lang="en-GB" dirty="0" smtClean="0">
                <a:latin typeface="Comic Sans MS" panose="030F0702030302020204" pitchFamily="66" charset="0"/>
              </a:rPr>
              <a:t>     ear</a:t>
            </a:r>
          </a:p>
          <a:p>
            <a:r>
              <a:rPr lang="en-GB" dirty="0" smtClean="0">
                <a:latin typeface="Comic Sans MS" panose="030F0702030302020204" pitchFamily="66" charset="0"/>
              </a:rPr>
              <a:t>Smile: one sound - two letters separated </a:t>
            </a:r>
          </a:p>
          <a:p>
            <a:pPr marL="0" indent="0">
              <a:buNone/>
            </a:pPr>
            <a:r>
              <a:rPr lang="en-GB" dirty="0">
                <a:latin typeface="Comic Sans MS" panose="030F0702030302020204" pitchFamily="66" charset="0"/>
              </a:rPr>
              <a:t> </a:t>
            </a:r>
            <a:r>
              <a:rPr lang="en-GB" dirty="0" smtClean="0">
                <a:latin typeface="Comic Sans MS" panose="030F0702030302020204" pitchFamily="66" charset="0"/>
              </a:rPr>
              <a:t>                  </a:t>
            </a:r>
            <a:r>
              <a:rPr lang="en-GB" dirty="0" err="1" smtClean="0">
                <a:latin typeface="Comic Sans MS" panose="030F0702030302020204" pitchFamily="66" charset="0"/>
              </a:rPr>
              <a:t>i</a:t>
            </a:r>
            <a:r>
              <a:rPr lang="en-GB" dirty="0" smtClean="0">
                <a:latin typeface="Comic Sans MS" panose="030F0702030302020204" pitchFamily="66" charset="0"/>
              </a:rPr>
              <a:t>    e        a     e         u    e</a:t>
            </a:r>
          </a:p>
          <a:p>
            <a:pPr marL="0" indent="0">
              <a:buNone/>
            </a:pPr>
            <a:r>
              <a:rPr lang="en-GB" dirty="0"/>
              <a:t> </a:t>
            </a:r>
            <a:r>
              <a:rPr lang="en-GB" dirty="0" smtClean="0"/>
              <a:t>                     </a:t>
            </a:r>
          </a:p>
          <a:p>
            <a:pPr marL="0" indent="0">
              <a:buNone/>
            </a:pPr>
            <a:endParaRPr lang="en-GB" dirty="0"/>
          </a:p>
        </p:txBody>
      </p:sp>
    </p:spTree>
    <p:extLst>
      <p:ext uri="{BB962C8B-B14F-4D97-AF65-F5344CB8AC3E}">
        <p14:creationId xmlns:p14="http://schemas.microsoft.com/office/powerpoint/2010/main" val="33118460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latin typeface="Comic Sans MS" panose="030F0702030302020204" pitchFamily="66" charset="0"/>
              </a:rPr>
              <a:t>Phonic Screening Check</a:t>
            </a:r>
            <a:endParaRPr lang="en-GB" dirty="0">
              <a:latin typeface="Comic Sans MS" panose="030F0702030302020204" pitchFamily="66" charset="0"/>
            </a:endParaRPr>
          </a:p>
        </p:txBody>
      </p:sp>
      <p:sp>
        <p:nvSpPr>
          <p:cNvPr id="5" name="Content Placeholder 4"/>
          <p:cNvSpPr>
            <a:spLocks noGrp="1"/>
          </p:cNvSpPr>
          <p:nvPr>
            <p:ph idx="1"/>
          </p:nvPr>
        </p:nvSpPr>
        <p:spPr/>
        <p:txBody>
          <a:bodyPr/>
          <a:lstStyle/>
          <a:p>
            <a:r>
              <a:rPr lang="en-GB" dirty="0" smtClean="0">
                <a:latin typeface="Comic Sans MS" panose="030F0702030302020204" pitchFamily="66" charset="0"/>
              </a:rPr>
              <a:t>June 2016</a:t>
            </a:r>
          </a:p>
          <a:p>
            <a:endParaRPr lang="en-GB" dirty="0" smtClean="0">
              <a:latin typeface="Comic Sans MS" panose="030F0702030302020204" pitchFamily="66" charset="0"/>
            </a:endParaRPr>
          </a:p>
          <a:p>
            <a:r>
              <a:rPr lang="en-GB" dirty="0" smtClean="0">
                <a:latin typeface="Comic Sans MS" panose="030F0702030302020204" pitchFamily="66" charset="0"/>
              </a:rPr>
              <a:t>All of year 1 (and those who didn’t meet the required score in yr2)</a:t>
            </a:r>
          </a:p>
          <a:p>
            <a:endParaRPr lang="en-GB" dirty="0" smtClean="0">
              <a:latin typeface="Comic Sans MS" panose="030F0702030302020204" pitchFamily="66" charset="0"/>
            </a:endParaRPr>
          </a:p>
          <a:p>
            <a:r>
              <a:rPr lang="en-GB" dirty="0" smtClean="0">
                <a:latin typeface="Comic Sans MS" panose="030F0702030302020204" pitchFamily="66" charset="0"/>
              </a:rPr>
              <a:t>Need 32/40</a:t>
            </a:r>
            <a:endParaRPr lang="en-GB" dirty="0">
              <a:latin typeface="Comic Sans MS" panose="030F0702030302020204" pitchFamily="66" charset="0"/>
            </a:endParaRPr>
          </a:p>
        </p:txBody>
      </p:sp>
    </p:spTree>
    <p:extLst>
      <p:ext uri="{BB962C8B-B14F-4D97-AF65-F5344CB8AC3E}">
        <p14:creationId xmlns:p14="http://schemas.microsoft.com/office/powerpoint/2010/main" val="8928721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900" t="18535" r="26571" b="23276"/>
          <a:stretch/>
        </p:blipFill>
        <p:spPr bwMode="auto">
          <a:xfrm>
            <a:off x="7184" y="395459"/>
            <a:ext cx="9144000" cy="642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94279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108" t="21552" r="27817" b="18535"/>
          <a:stretch/>
        </p:blipFill>
        <p:spPr bwMode="auto">
          <a:xfrm>
            <a:off x="28888" y="336389"/>
            <a:ext cx="8726760" cy="6521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14474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TotalTime>
  <Words>416</Words>
  <Application>Microsoft Office PowerPoint</Application>
  <PresentationFormat>On-screen Show (4:3)</PresentationFormat>
  <Paragraphs>54</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Grammar and Punctuation End of year 1:</vt:lpstr>
      <vt:lpstr>Grammar and Punctuation </vt:lpstr>
      <vt:lpstr>PowerPoint Presentation</vt:lpstr>
      <vt:lpstr>RWI</vt:lpstr>
      <vt:lpstr>Get spelling</vt:lpstr>
      <vt:lpstr>Activity</vt:lpstr>
      <vt:lpstr>Phonic Screening Check</vt:lpstr>
      <vt:lpstr>PowerPoint Presentation</vt:lpstr>
      <vt:lpstr>PowerPoint Presentation</vt:lpstr>
      <vt:lpstr>PowerPoint Presentation</vt:lpstr>
      <vt:lpstr>PowerPoint Presentation</vt:lpstr>
      <vt:lpstr>Tests </vt:lpstr>
      <vt:lpstr>PowerPoint Presentation</vt:lpstr>
      <vt:lpstr>Questions</vt:lpstr>
      <vt:lpstr>Maths</vt:lpstr>
      <vt:lpstr>  Maths Curriculum  Teachers should develop pupils’ numeracy and mathematical reasoning in all subjects so that they understand and appreciate the importance of mathematics. Pupils should be taught to apply arithmetic fluently to problems, understand and use measures, make estimates and sense check their work. Pupils should apply their geometric and algebraic understanding, and relate their understanding of probability to the notions of risk and uncertainty. They should also understand the cycle of collecting, presenting and analysing data. They should be taught to apply their mathematics to both routine and non-routine problems, including breaking down more complex problems into a series of simpler steps.  National curriculum 2014 </vt:lpstr>
      <vt:lpstr>PowerPoint Presentation</vt:lpstr>
      <vt:lpstr>Tests  Paper 1 - Arithmetic test- straight forward calculations. Approx. 20 mins  Paper 2 – Reasoning test- some questions will be read by the teachers and others children need to read and solve. Approx. 35 mins  </vt:lpstr>
      <vt:lpstr>Practical maths</vt:lpstr>
      <vt:lpstr>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Phonic Screening Check</dc:title>
  <dc:creator>b</dc:creator>
  <cp:lastModifiedBy>b</cp:lastModifiedBy>
  <cp:revision>22</cp:revision>
  <dcterms:created xsi:type="dcterms:W3CDTF">2015-02-08T17:49:28Z</dcterms:created>
  <dcterms:modified xsi:type="dcterms:W3CDTF">2015-11-10T20:50:41Z</dcterms:modified>
</cp:coreProperties>
</file>