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262" r:id="rId4"/>
    <p:sldId id="263" r:id="rId5"/>
    <p:sldId id="264" r:id="rId6"/>
    <p:sldId id="273" r:id="rId7"/>
    <p:sldId id="279" r:id="rId8"/>
    <p:sldId id="280" r:id="rId9"/>
    <p:sldId id="281" r:id="rId10"/>
    <p:sldId id="282" r:id="rId11"/>
    <p:sldId id="284" r:id="rId12"/>
    <p:sldId id="304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276" r:id="rId32"/>
    <p:sldId id="277" r:id="rId33"/>
    <p:sldId id="274" r:id="rId34"/>
    <p:sldId id="27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47" d="100"/>
          <a:sy n="47" d="100"/>
        </p:scale>
        <p:origin x="-738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7E8A-EEF1-4758-A976-8203802E2430}" type="datetimeFigureOut">
              <a:rPr lang="en-GB" smtClean="0"/>
              <a:pPr/>
              <a:t>09/07/2014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164A-F8A7-4770-BC67-834B8AD4B4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979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7E8A-EEF1-4758-A976-8203802E2430}" type="datetimeFigureOut">
              <a:rPr lang="en-GB" smtClean="0"/>
              <a:pPr/>
              <a:t>09/07/2014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164A-F8A7-4770-BC67-834B8AD4B4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88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7E8A-EEF1-4758-A976-8203802E2430}" type="datetimeFigureOut">
              <a:rPr lang="en-GB" smtClean="0"/>
              <a:pPr/>
              <a:t>09/07/2014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164A-F8A7-4770-BC67-834B8AD4B4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574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7E8A-EEF1-4758-A976-8203802E2430}" type="datetimeFigureOut">
              <a:rPr lang="en-GB" smtClean="0"/>
              <a:pPr/>
              <a:t>09/07/2014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164A-F8A7-4770-BC67-834B8AD4B4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432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7E8A-EEF1-4758-A976-8203802E2430}" type="datetimeFigureOut">
              <a:rPr lang="en-GB" smtClean="0"/>
              <a:pPr/>
              <a:t>09/07/2014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164A-F8A7-4770-BC67-834B8AD4B4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78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7E8A-EEF1-4758-A976-8203802E2430}" type="datetimeFigureOut">
              <a:rPr lang="en-GB" smtClean="0"/>
              <a:pPr/>
              <a:t>09/07/2014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164A-F8A7-4770-BC67-834B8AD4B4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17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7E8A-EEF1-4758-A976-8203802E2430}" type="datetimeFigureOut">
              <a:rPr lang="en-GB" smtClean="0"/>
              <a:pPr/>
              <a:t>09/07/2014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164A-F8A7-4770-BC67-834B8AD4B4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515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7E8A-EEF1-4758-A976-8203802E2430}" type="datetimeFigureOut">
              <a:rPr lang="en-GB" smtClean="0"/>
              <a:pPr/>
              <a:t>09/07/2014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164A-F8A7-4770-BC67-834B8AD4B4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817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7E8A-EEF1-4758-A976-8203802E2430}" type="datetimeFigureOut">
              <a:rPr lang="en-GB" smtClean="0"/>
              <a:pPr/>
              <a:t>09/07/2014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164A-F8A7-4770-BC67-834B8AD4B4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47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7E8A-EEF1-4758-A976-8203802E2430}" type="datetimeFigureOut">
              <a:rPr lang="en-GB" smtClean="0"/>
              <a:pPr/>
              <a:t>09/07/2014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164A-F8A7-4770-BC67-834B8AD4B4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964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7E8A-EEF1-4758-A976-8203802E2430}" type="datetimeFigureOut">
              <a:rPr lang="en-GB" smtClean="0"/>
              <a:pPr/>
              <a:t>09/07/2014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164A-F8A7-4770-BC67-834B8AD4B4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6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37E8A-EEF1-4758-A976-8203802E2430}" type="datetimeFigureOut">
              <a:rPr lang="en-GB" smtClean="0"/>
              <a:pPr/>
              <a:t>09/07/2014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D164A-F8A7-4770-BC67-834B8AD4B4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184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tasweknowit.co.uk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hool%20Badge%20Coloured"/>
          <p:cNvPicPr/>
          <p:nvPr/>
        </p:nvPicPr>
        <p:blipFill>
          <a:blip r:embed="rId2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5727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644008" y="6309320"/>
            <a:ext cx="4320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 smtClean="0">
                <a:latin typeface="Century Gothic" pitchFamily="34" charset="0"/>
              </a:rPr>
              <a:t>Supplied by Not As We Know It Limited - </a:t>
            </a:r>
            <a:r>
              <a:rPr lang="en-GB" sz="1100" u="sng" dirty="0" err="1" smtClean="0">
                <a:solidFill>
                  <a:srgbClr val="7030A0"/>
                </a:solidFill>
                <a:latin typeface="Century Gothic" pitchFamily="34" charset="0"/>
                <a:hlinkClick r:id="rId3"/>
              </a:rPr>
              <a:t>www.notasweknowit.co.uk</a:t>
            </a:r>
            <a:endParaRPr lang="en-GB" sz="1100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7550" y="527076"/>
            <a:ext cx="70076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6600" b="1" dirty="0" smtClean="0">
              <a:latin typeface="SassoonCRInfant" panose="02010503020300020003" pitchFamily="2" charset="0"/>
            </a:endParaRPr>
          </a:p>
          <a:p>
            <a:pPr algn="ctr"/>
            <a:r>
              <a:rPr lang="en-GB" sz="6600" b="1" dirty="0" smtClean="0">
                <a:latin typeface="SassoonCRInfant" panose="02010503020300020003" pitchFamily="2" charset="0"/>
              </a:rPr>
              <a:t>How do we calculate?</a:t>
            </a:r>
            <a:endParaRPr lang="en-GB" sz="6600" b="1" dirty="0">
              <a:latin typeface="SassoonCRInfant" panose="02010503020300020003" pitchFamily="2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467544" y="3947430"/>
            <a:ext cx="3528392" cy="1872208"/>
          </a:xfrm>
          <a:prstGeom prst="cloudCallout">
            <a:avLst>
              <a:gd name="adj1" fmla="val -33398"/>
              <a:gd name="adj2" fmla="val 6324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140197" y="4529591"/>
            <a:ext cx="2268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24+19=?</a:t>
            </a:r>
            <a:endParaRPr lang="en-GB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75952"/>
            <a:ext cx="2016224" cy="214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64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latin typeface="Century Gothic" pitchFamily="34" charset="0"/>
              </a:rPr>
              <a:t>Year 1: Division</a:t>
            </a:r>
            <a:endParaRPr lang="en-GB" sz="2800" b="1" dirty="0">
              <a:latin typeface="Century Gothic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003950"/>
              </p:ext>
            </p:extLst>
          </p:nvPr>
        </p:nvGraphicFramePr>
        <p:xfrm>
          <a:off x="467544" y="1196752"/>
          <a:ext cx="8229600" cy="549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PRACTICAL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MENTAL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Setting hoops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Sharing out counters, cubes and other small equipment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b="1" u="sng" dirty="0" smtClean="0">
                          <a:latin typeface="Century Gothic" pitchFamily="34" charset="0"/>
                        </a:rPr>
                        <a:t>Equal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 amounts in each group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Use a scarf, fold it in half,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 then in quarters</a:t>
                      </a: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</a:t>
                      </a: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000" dirty="0" smtClean="0">
                          <a:latin typeface="Century Gothic" pitchFamily="34" charset="0"/>
                        </a:rPr>
                        <a:t>Halving numbers up to 20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2000" dirty="0" smtClean="0">
                          <a:latin typeface="Century Gothic" pitchFamily="34" charset="0"/>
                        </a:rPr>
                        <a:t>   (the opposite of doubling)</a:t>
                      </a:r>
                      <a:endParaRPr lang="en-GB" sz="20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STANDARD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INFORMAL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600" b="1" dirty="0" smtClean="0">
                          <a:latin typeface="Century Gothic" pitchFamily="34" charset="0"/>
                        </a:rPr>
                        <a:t>Key Objective</a:t>
                      </a:r>
                    </a:p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To begin to share objects into equal groups and count how</a:t>
                      </a:r>
                      <a:r>
                        <a:rPr lang="en-GB" sz="1600" baseline="0" dirty="0" smtClean="0">
                          <a:latin typeface="Century Gothic" pitchFamily="34" charset="0"/>
                        </a:rPr>
                        <a:t> many in each group</a:t>
                      </a:r>
                      <a:endParaRPr lang="en-GB" sz="16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20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000" dirty="0" smtClean="0">
                          <a:latin typeface="Century Gothic" pitchFamily="34" charset="0"/>
                        </a:rPr>
                        <a:t>Find half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2000" dirty="0" smtClean="0"/>
                        <a:t>     </a:t>
                      </a:r>
                      <a:r>
                        <a:rPr lang="en-GB" sz="2000" dirty="0" smtClean="0">
                          <a:latin typeface="Century Gothic" pitchFamily="34" charset="0"/>
                        </a:rPr>
                        <a:t>of 8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2000" dirty="0" smtClean="0"/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GB" sz="2000" dirty="0" smtClean="0">
                          <a:latin typeface="Century Gothic" pitchFamily="34" charset="0"/>
                        </a:rPr>
                        <a:t>Share 10 strawberries between 2 children</a:t>
                      </a:r>
                      <a:r>
                        <a:rPr lang="en-GB" sz="2000" baseline="0" dirty="0" smtClean="0">
                          <a:latin typeface="Century Gothic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endParaRPr lang="en-GB" sz="2000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2843808" y="1700808"/>
            <a:ext cx="504056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500264" y="1700808"/>
            <a:ext cx="504056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372200" y="4293096"/>
            <a:ext cx="936104" cy="7920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0000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452320" y="4293096"/>
            <a:ext cx="936104" cy="7920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0000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2" descr="C:\Users\Clive\AppData\Local\Microsoft\Windows\Temporary Internet Files\Content.IE5\FN8L17S0\MC90043689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021288"/>
            <a:ext cx="353194" cy="35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Clive\AppData\Local\Microsoft\Windows\Temporary Internet Files\Content.IE5\FN8L17S0\MC90043689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493" y="6026868"/>
            <a:ext cx="353194" cy="35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Clive\AppData\Local\Microsoft\Windows\Temporary Internet Files\Content.IE5\FN8L17S0\MC90043689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010" y="6003283"/>
            <a:ext cx="353194" cy="35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Clive\AppData\Local\Microsoft\Windows\Temporary Internet Files\Content.IE5\FN8L17S0\MC90043689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946" y="6026868"/>
            <a:ext cx="353194" cy="35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Clive\AppData\Local\Microsoft\Windows\Temporary Internet Files\Content.IE5\FN8L17S0\MC90043689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204" y="6026868"/>
            <a:ext cx="353194" cy="35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live\AppData\Local\Microsoft\Windows\Temporary Internet Files\Content.IE5\FN8L17S0\MC90043689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52" y="6002671"/>
            <a:ext cx="353194" cy="35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live\AppData\Local\Microsoft\Windows\Temporary Internet Files\Content.IE5\FN8L17S0\MC90043689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117" y="6026868"/>
            <a:ext cx="353194" cy="35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live\AppData\Local\Microsoft\Windows\Temporary Internet Files\Content.IE5\FN8L17S0\MC90043689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446" y="6021288"/>
            <a:ext cx="353194" cy="35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Clive\AppData\Local\Microsoft\Windows\Temporary Internet Files\Content.IE5\FN8L17S0\MC90043689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11" y="6003283"/>
            <a:ext cx="353194" cy="35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Clive\AppData\Local\Microsoft\Windows\Temporary Internet Files\Content.IE5\FN8L17S0\MC90043689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11" y="6021288"/>
            <a:ext cx="353194" cy="35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rved Down Arrow 17"/>
          <p:cNvSpPr/>
          <p:nvPr/>
        </p:nvSpPr>
        <p:spPr>
          <a:xfrm>
            <a:off x="3752292" y="980728"/>
            <a:ext cx="1643395" cy="720080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Curved Left Arrow 18"/>
          <p:cNvSpPr/>
          <p:nvPr/>
        </p:nvSpPr>
        <p:spPr>
          <a:xfrm>
            <a:off x="8297676" y="3645024"/>
            <a:ext cx="763385" cy="1656184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Left Arrow 19"/>
          <p:cNvSpPr/>
          <p:nvPr/>
        </p:nvSpPr>
        <p:spPr>
          <a:xfrm>
            <a:off x="4355975" y="5085184"/>
            <a:ext cx="536637" cy="432048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56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latin typeface="Century Gothic" pitchFamily="34" charset="0"/>
              </a:rPr>
              <a:t>Year 2: Addition</a:t>
            </a:r>
            <a:endParaRPr lang="en-GB" sz="2800" b="1" dirty="0">
              <a:latin typeface="Century Gothic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130125"/>
              </p:ext>
            </p:extLst>
          </p:nvPr>
        </p:nvGraphicFramePr>
        <p:xfrm>
          <a:off x="467544" y="1196752"/>
          <a:ext cx="8229600" cy="552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PRACTICAL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MENTAL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                                     Use of number lines, 100 </a:t>
                      </a: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                                     square, fingers,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 fans </a:t>
                      </a:r>
                    </a:p>
                    <a:p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                                 counters and small</a:t>
                      </a:r>
                    </a:p>
                    <a:p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                                 equipment.</a:t>
                      </a:r>
                    </a:p>
                    <a:p>
                      <a:endParaRPr lang="en-GB" sz="1400" baseline="0" dirty="0" smtClean="0">
                        <a:latin typeface="Century Gothic" pitchFamily="34" charset="0"/>
                      </a:endParaRPr>
                    </a:p>
                    <a:p>
                      <a:endParaRPr lang="en-GB" sz="1400" baseline="0" dirty="0" smtClean="0">
                        <a:latin typeface="Century Gothic" pitchFamily="34" charset="0"/>
                      </a:endParaRPr>
                    </a:p>
                    <a:p>
                      <a:endParaRPr lang="en-GB" sz="1400" baseline="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  21          +  7  = 28</a:t>
                      </a:r>
                    </a:p>
                    <a:p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600" dirty="0" smtClean="0">
                          <a:latin typeface="Century Gothic" pitchFamily="34" charset="0"/>
                        </a:rPr>
                        <a:t>Number bonds to 20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600" dirty="0" smtClean="0">
                          <a:latin typeface="Century Gothic" pitchFamily="34" charset="0"/>
                        </a:rPr>
                        <a:t>Number bonds to 50 (more able)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600" dirty="0" smtClean="0">
                          <a:latin typeface="Century Gothic" pitchFamily="34" charset="0"/>
                        </a:rPr>
                        <a:t>Counting in 2s, 5s</a:t>
                      </a:r>
                      <a:r>
                        <a:rPr lang="en-GB" sz="1600" baseline="0" dirty="0" smtClean="0">
                          <a:latin typeface="Century Gothic" pitchFamily="34" charset="0"/>
                        </a:rPr>
                        <a:t> and 10s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600" baseline="0" dirty="0" smtClean="0">
                          <a:latin typeface="Century Gothic" pitchFamily="34" charset="0"/>
                        </a:rPr>
                        <a:t>Doubles to 20 (then to 50 for more able)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600" baseline="0" dirty="0" smtClean="0">
                          <a:latin typeface="Century Gothic" pitchFamily="34" charset="0"/>
                        </a:rPr>
                        <a:t>Number bonds of multiples of 10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600" baseline="0" dirty="0" smtClean="0">
                          <a:latin typeface="Century Gothic" pitchFamily="34" charset="0"/>
                        </a:rPr>
                        <a:t>Knowing to put the largest number first in addition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STANDARD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INFORMAL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Number sentences to 100 using the + and = signs</a:t>
                      </a: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                +   15     = 30</a:t>
                      </a: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 15      +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            = 30</a:t>
                      </a:r>
                    </a:p>
                    <a:p>
                      <a:endParaRPr lang="en-GB" sz="1400" baseline="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baseline="0" dirty="0" smtClean="0">
                          <a:latin typeface="Century Gothic" pitchFamily="34" charset="0"/>
                        </a:rPr>
                        <a:t>  15      +   15      =</a:t>
                      </a: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/>
                        <a:t>                        </a:t>
                      </a:r>
                      <a:r>
                        <a:rPr lang="en-GB" sz="2000" dirty="0" smtClean="0"/>
                        <a:t>30           +        8          =       38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83568" y="1628800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65592" y="1781200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71351" y="1949624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71351" y="2237656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68471" y="2093640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65592" y="2398440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68471" y="2550840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71351" y="2694856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64927" y="2844815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64927" y="2988831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967767" y="1637184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970391" y="1805608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970391" y="1949624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967767" y="2110216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970391" y="2260367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973015" y="2398440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973015" y="2550840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973015" y="2706742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973015" y="2856701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967767" y="3000717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331640" y="3000717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691680" y="3004412"/>
            <a:ext cx="14401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691680" y="2784693"/>
            <a:ext cx="14401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1700064" y="2562726"/>
            <a:ext cx="14401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690342" y="2322954"/>
            <a:ext cx="14401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691680" y="2093640"/>
            <a:ext cx="14401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1690342" y="1877616"/>
            <a:ext cx="14401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1690342" y="1637184"/>
            <a:ext cx="14401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3143502" y="3036117"/>
            <a:ext cx="1296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Century Gothic" pitchFamily="34" charset="0"/>
              </a:rPr>
              <a:t>Use 100 square to </a:t>
            </a:r>
            <a:r>
              <a:rPr lang="en-GB" sz="1000" b="1" dirty="0" smtClean="0">
                <a:latin typeface="Century Gothic" pitchFamily="34" charset="0"/>
              </a:rPr>
              <a:t>add </a:t>
            </a:r>
            <a:r>
              <a:rPr lang="en-GB" sz="1000" b="1" dirty="0">
                <a:latin typeface="Century Gothic" pitchFamily="34" charset="0"/>
              </a:rPr>
              <a:t>10; add 9 and </a:t>
            </a:r>
            <a:r>
              <a:rPr lang="en-GB" sz="1000" b="1" dirty="0" smtClean="0">
                <a:latin typeface="Century Gothic" pitchFamily="34" charset="0"/>
              </a:rPr>
              <a:t>add 11quickly.</a:t>
            </a:r>
            <a:endParaRPr lang="en-GB" sz="1000" b="1" dirty="0">
              <a:latin typeface="Century Gothic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0975" y="4797152"/>
            <a:ext cx="466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1529322" y="5445224"/>
            <a:ext cx="466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2117348" y="6060772"/>
            <a:ext cx="466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2987824" y="5013176"/>
            <a:ext cx="14518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entury Gothic" pitchFamily="34" charset="0"/>
              </a:rPr>
              <a:t>Use partitioning</a:t>
            </a:r>
          </a:p>
          <a:p>
            <a:r>
              <a:rPr lang="en-GB" sz="1200" dirty="0" smtClean="0">
                <a:latin typeface="Century Gothic" pitchFamily="34" charset="0"/>
              </a:rPr>
              <a:t>21 + 17 = 38</a:t>
            </a:r>
          </a:p>
          <a:p>
            <a:endParaRPr lang="en-GB" sz="1200" dirty="0"/>
          </a:p>
          <a:p>
            <a:r>
              <a:rPr lang="en-GB" sz="1200" dirty="0" smtClean="0"/>
              <a:t>          21 +  17  =</a:t>
            </a:r>
          </a:p>
          <a:p>
            <a:endParaRPr lang="en-GB" sz="1200" dirty="0"/>
          </a:p>
          <a:p>
            <a:r>
              <a:rPr lang="en-GB" sz="1200" dirty="0" smtClean="0"/>
              <a:t>20 + 10        1   +  7</a:t>
            </a:r>
          </a:p>
          <a:p>
            <a:endParaRPr lang="en-GB" sz="1200" dirty="0"/>
          </a:p>
          <a:p>
            <a:r>
              <a:rPr lang="en-GB" sz="1200" dirty="0" smtClean="0"/>
              <a:t>    30      +        8</a:t>
            </a:r>
          </a:p>
          <a:p>
            <a:r>
              <a:rPr lang="en-GB" sz="1200" dirty="0"/>
              <a:t> </a:t>
            </a:r>
            <a:r>
              <a:rPr lang="en-GB" sz="1200" dirty="0" smtClean="0"/>
              <a:t>            38</a:t>
            </a:r>
          </a:p>
          <a:p>
            <a:endParaRPr lang="en-GB" sz="12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3143502" y="5705673"/>
            <a:ext cx="276370" cy="315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3491880" y="5705673"/>
            <a:ext cx="299693" cy="315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491880" y="5705673"/>
            <a:ext cx="299693" cy="315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923928" y="5705673"/>
            <a:ext cx="216024" cy="315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entagon 36"/>
          <p:cNvSpPr/>
          <p:nvPr/>
        </p:nvSpPr>
        <p:spPr>
          <a:xfrm>
            <a:off x="5004048" y="4312520"/>
            <a:ext cx="720080" cy="484632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3" name="Pentagon 42"/>
          <p:cNvSpPr/>
          <p:nvPr/>
        </p:nvSpPr>
        <p:spPr>
          <a:xfrm>
            <a:off x="6084168" y="4312520"/>
            <a:ext cx="720080" cy="484632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17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5" name="Pentagon 44"/>
          <p:cNvSpPr/>
          <p:nvPr/>
        </p:nvSpPr>
        <p:spPr>
          <a:xfrm>
            <a:off x="5004048" y="4960592"/>
            <a:ext cx="720080" cy="484632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20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6" name="Pentagon 45"/>
          <p:cNvSpPr/>
          <p:nvPr/>
        </p:nvSpPr>
        <p:spPr>
          <a:xfrm>
            <a:off x="5844116" y="4960592"/>
            <a:ext cx="720080" cy="484632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7" name="Pentagon 46"/>
          <p:cNvSpPr/>
          <p:nvPr/>
        </p:nvSpPr>
        <p:spPr>
          <a:xfrm>
            <a:off x="6804248" y="4960592"/>
            <a:ext cx="720080" cy="484632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10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8" name="Pentagon 47"/>
          <p:cNvSpPr/>
          <p:nvPr/>
        </p:nvSpPr>
        <p:spPr>
          <a:xfrm>
            <a:off x="7668344" y="4945147"/>
            <a:ext cx="720080" cy="484632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9" name="Pentagon 48"/>
          <p:cNvSpPr/>
          <p:nvPr/>
        </p:nvSpPr>
        <p:spPr>
          <a:xfrm>
            <a:off x="5004048" y="5621164"/>
            <a:ext cx="720080" cy="484632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20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0" name="Pentagon 49"/>
          <p:cNvSpPr/>
          <p:nvPr/>
        </p:nvSpPr>
        <p:spPr>
          <a:xfrm>
            <a:off x="5844116" y="5623872"/>
            <a:ext cx="720080" cy="484632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10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1" name="Pentagon 50"/>
          <p:cNvSpPr/>
          <p:nvPr/>
        </p:nvSpPr>
        <p:spPr>
          <a:xfrm>
            <a:off x="6804248" y="5621164"/>
            <a:ext cx="720080" cy="484632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2" name="Pentagon 51"/>
          <p:cNvSpPr/>
          <p:nvPr/>
        </p:nvSpPr>
        <p:spPr>
          <a:xfrm>
            <a:off x="7726785" y="5623872"/>
            <a:ext cx="720080" cy="484632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41" name="Straight Arrow Connector 40"/>
          <p:cNvCxnSpPr>
            <a:stCxn id="45" idx="2"/>
            <a:endCxn id="49" idx="0"/>
          </p:cNvCxnSpPr>
          <p:nvPr/>
        </p:nvCxnSpPr>
        <p:spPr>
          <a:xfrm>
            <a:off x="5242930" y="5445224"/>
            <a:ext cx="0" cy="175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444208" y="5429779"/>
            <a:ext cx="360040" cy="2758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444208" y="5429779"/>
            <a:ext cx="360040" cy="1940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8" idx="2"/>
            <a:endCxn id="52" idx="0"/>
          </p:cNvCxnSpPr>
          <p:nvPr/>
        </p:nvCxnSpPr>
        <p:spPr>
          <a:xfrm>
            <a:off x="7907226" y="5429779"/>
            <a:ext cx="58441" cy="1940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rved Down Arrow 38"/>
          <p:cNvSpPr/>
          <p:nvPr/>
        </p:nvSpPr>
        <p:spPr>
          <a:xfrm>
            <a:off x="3641726" y="1052736"/>
            <a:ext cx="1601204" cy="65645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3" name="Curved Left Arrow 52"/>
          <p:cNvSpPr/>
          <p:nvPr/>
        </p:nvSpPr>
        <p:spPr>
          <a:xfrm>
            <a:off x="8388424" y="3645024"/>
            <a:ext cx="576064" cy="1152128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5" name="Left Arrow 54"/>
          <p:cNvSpPr/>
          <p:nvPr/>
        </p:nvSpPr>
        <p:spPr>
          <a:xfrm>
            <a:off x="4283968" y="5229200"/>
            <a:ext cx="504056" cy="432048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79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latin typeface="Century Gothic" pitchFamily="34" charset="0"/>
              </a:rPr>
              <a:t>Year 2: Subtraction</a:t>
            </a:r>
            <a:endParaRPr lang="en-GB" sz="2800" b="1" dirty="0">
              <a:latin typeface="Century Gothic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370022"/>
              </p:ext>
            </p:extLst>
          </p:nvPr>
        </p:nvGraphicFramePr>
        <p:xfrm>
          <a:off x="467544" y="1196752"/>
          <a:ext cx="8229600" cy="549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PRACTICAL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MENTAL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                                     Use of number lines, 100 </a:t>
                      </a: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                                     square, fingers,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 fans </a:t>
                      </a:r>
                    </a:p>
                    <a:p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                                 counters and small</a:t>
                      </a:r>
                    </a:p>
                    <a:p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                                 equipment.</a:t>
                      </a:r>
                    </a:p>
                    <a:p>
                      <a:endParaRPr lang="en-GB" sz="1400" baseline="0" dirty="0" smtClean="0">
                        <a:latin typeface="Century Gothic" pitchFamily="34" charset="0"/>
                      </a:endParaRPr>
                    </a:p>
                    <a:p>
                      <a:endParaRPr lang="en-GB" sz="1400" baseline="0" dirty="0" smtClean="0">
                        <a:latin typeface="Century Gothic" pitchFamily="34" charset="0"/>
                      </a:endParaRPr>
                    </a:p>
                    <a:p>
                      <a:endParaRPr lang="en-GB" sz="1400" baseline="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  21          -  7  = 14</a:t>
                      </a:r>
                    </a:p>
                    <a:p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600" dirty="0" smtClean="0">
                          <a:latin typeface="Century Gothic" pitchFamily="34" charset="0"/>
                        </a:rPr>
                        <a:t>Counting backwards in 1s, 2s, 5s, and 10s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600" dirty="0" smtClean="0">
                          <a:latin typeface="Century Gothic" pitchFamily="34" charset="0"/>
                        </a:rPr>
                        <a:t>Subtraction facts within</a:t>
                      </a:r>
                      <a:r>
                        <a:rPr lang="en-GB" sz="1600" baseline="0" dirty="0" smtClean="0">
                          <a:latin typeface="Century Gothic" pitchFamily="34" charset="0"/>
                        </a:rPr>
                        <a:t> 10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600" baseline="0" dirty="0" smtClean="0">
                          <a:latin typeface="Century Gothic" pitchFamily="34" charset="0"/>
                        </a:rPr>
                        <a:t>Subtraction facts within 20 (within 50 for more able children)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600" baseline="0" dirty="0" smtClean="0">
                          <a:latin typeface="Century Gothic" pitchFamily="34" charset="0"/>
                        </a:rPr>
                        <a:t>Halving to 20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600" baseline="0" dirty="0" smtClean="0">
                          <a:latin typeface="Century Gothic" pitchFamily="34" charset="0"/>
                        </a:rPr>
                        <a:t>Subtraction facts of multiples of 10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STANDARD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INFORMAL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Number sentences within 100 using the - and = signs</a:t>
                      </a: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                -   10     = 5</a:t>
                      </a: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 15      -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            = 5</a:t>
                      </a:r>
                    </a:p>
                    <a:p>
                      <a:endParaRPr lang="en-GB" sz="1400" baseline="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baseline="0" dirty="0" smtClean="0">
                          <a:latin typeface="Century Gothic" pitchFamily="34" charset="0"/>
                        </a:rPr>
                        <a:t>  15      -   10      =</a:t>
                      </a: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/>
                        <a:t>                   --                                           --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/>
                        <a:t>                        </a:t>
                      </a:r>
                      <a:r>
                        <a:rPr lang="en-GB" sz="2000" dirty="0" smtClean="0"/>
                        <a:t>20           +        3          =       23</a:t>
                      </a:r>
                      <a:endParaRPr lang="en-GB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83568" y="1628800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65592" y="1781200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71351" y="1949624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71351" y="2237656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68471" y="2093640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65592" y="2398440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68471" y="2550840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71351" y="2694856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64927" y="2844815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64927" y="2988831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967767" y="1637184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970391" y="1805608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970391" y="1949624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967767" y="2110216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970391" y="2260367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973015" y="2398440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973015" y="2550840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973015" y="2706742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973015" y="2856701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967767" y="3000717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331640" y="3000717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691680" y="3004412"/>
            <a:ext cx="14401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691680" y="2784693"/>
            <a:ext cx="14401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1700064" y="2562726"/>
            <a:ext cx="14401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690342" y="2322954"/>
            <a:ext cx="14401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691680" y="2093640"/>
            <a:ext cx="14401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1690342" y="1877616"/>
            <a:ext cx="14401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1690342" y="1637184"/>
            <a:ext cx="14401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2915816" y="2790790"/>
            <a:ext cx="1523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Century Gothic" pitchFamily="34" charset="0"/>
              </a:rPr>
              <a:t>Quick ways to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000" b="1" dirty="0" smtClean="0">
                <a:latin typeface="Century Gothic" pitchFamily="34" charset="0"/>
              </a:rPr>
              <a:t>Subtract</a:t>
            </a:r>
            <a:r>
              <a:rPr lang="en-GB" sz="1000" b="1" dirty="0">
                <a:latin typeface="Century Gothic" pitchFamily="34" charset="0"/>
              </a:rPr>
              <a:t> </a:t>
            </a:r>
            <a:r>
              <a:rPr lang="en-GB" sz="1000" b="1" dirty="0" smtClean="0">
                <a:latin typeface="Century Gothic" pitchFamily="34" charset="0"/>
              </a:rPr>
              <a:t>10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000" b="1" dirty="0" smtClean="0">
                <a:latin typeface="Century Gothic" pitchFamily="34" charset="0"/>
              </a:rPr>
              <a:t>Subtract 9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000" b="1" dirty="0" smtClean="0">
                <a:latin typeface="Century Gothic" pitchFamily="34" charset="0"/>
              </a:rPr>
              <a:t>Subtract 11</a:t>
            </a:r>
          </a:p>
          <a:p>
            <a:pPr marL="171450" indent="-171450">
              <a:buFont typeface="Arial" pitchFamily="34" charset="0"/>
              <a:buChar char="•"/>
            </a:pPr>
            <a:endParaRPr lang="en-GB" sz="1000" b="1" dirty="0">
              <a:latin typeface="Century Gothic" pitchFamily="34" charset="0"/>
            </a:endParaRPr>
          </a:p>
          <a:p>
            <a:r>
              <a:rPr lang="en-GB" sz="1000" b="1" dirty="0" smtClean="0">
                <a:latin typeface="Century Gothic" pitchFamily="34" charset="0"/>
              </a:rPr>
              <a:t>Using a 100 square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50975" y="4797152"/>
            <a:ext cx="466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1529322" y="5445224"/>
            <a:ext cx="466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2117348" y="6060772"/>
            <a:ext cx="466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Pentagon 36"/>
          <p:cNvSpPr/>
          <p:nvPr/>
        </p:nvSpPr>
        <p:spPr>
          <a:xfrm>
            <a:off x="5004048" y="4312520"/>
            <a:ext cx="720080" cy="484632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35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3" name="Pentagon 42"/>
          <p:cNvSpPr/>
          <p:nvPr/>
        </p:nvSpPr>
        <p:spPr>
          <a:xfrm>
            <a:off x="6084168" y="4312520"/>
            <a:ext cx="720080" cy="484632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5" name="Pentagon 44"/>
          <p:cNvSpPr/>
          <p:nvPr/>
        </p:nvSpPr>
        <p:spPr>
          <a:xfrm>
            <a:off x="5004048" y="4960592"/>
            <a:ext cx="720080" cy="484632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3</a:t>
            </a:r>
            <a:r>
              <a:rPr lang="en-GB" dirty="0" smtClean="0">
                <a:solidFill>
                  <a:schemeClr val="tx1"/>
                </a:solidFill>
              </a:rPr>
              <a:t>0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6" name="Pentagon 45"/>
          <p:cNvSpPr/>
          <p:nvPr/>
        </p:nvSpPr>
        <p:spPr>
          <a:xfrm>
            <a:off x="5844116" y="4960592"/>
            <a:ext cx="720080" cy="484632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7" name="Pentagon 46"/>
          <p:cNvSpPr/>
          <p:nvPr/>
        </p:nvSpPr>
        <p:spPr>
          <a:xfrm>
            <a:off x="6804248" y="4960592"/>
            <a:ext cx="720080" cy="484632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10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8" name="Pentagon 47"/>
          <p:cNvSpPr/>
          <p:nvPr/>
        </p:nvSpPr>
        <p:spPr>
          <a:xfrm>
            <a:off x="7668344" y="4945147"/>
            <a:ext cx="720080" cy="484632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9" name="Pentagon 48"/>
          <p:cNvSpPr/>
          <p:nvPr/>
        </p:nvSpPr>
        <p:spPr>
          <a:xfrm>
            <a:off x="5004048" y="5621164"/>
            <a:ext cx="720080" cy="484632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3</a:t>
            </a:r>
            <a:r>
              <a:rPr lang="en-GB" dirty="0" smtClean="0">
                <a:solidFill>
                  <a:schemeClr val="tx1"/>
                </a:solidFill>
              </a:rPr>
              <a:t>0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0" name="Pentagon 49"/>
          <p:cNvSpPr/>
          <p:nvPr/>
        </p:nvSpPr>
        <p:spPr>
          <a:xfrm>
            <a:off x="5844116" y="5623872"/>
            <a:ext cx="720080" cy="484632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10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1" name="Pentagon 50"/>
          <p:cNvSpPr/>
          <p:nvPr/>
        </p:nvSpPr>
        <p:spPr>
          <a:xfrm>
            <a:off x="6804248" y="5621164"/>
            <a:ext cx="720080" cy="484632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2" name="Pentagon 51"/>
          <p:cNvSpPr/>
          <p:nvPr/>
        </p:nvSpPr>
        <p:spPr>
          <a:xfrm>
            <a:off x="7726785" y="5623872"/>
            <a:ext cx="720080" cy="484632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41" name="Straight Arrow Connector 40"/>
          <p:cNvCxnSpPr>
            <a:stCxn id="45" idx="2"/>
            <a:endCxn id="49" idx="0"/>
          </p:cNvCxnSpPr>
          <p:nvPr/>
        </p:nvCxnSpPr>
        <p:spPr>
          <a:xfrm>
            <a:off x="5242930" y="5445224"/>
            <a:ext cx="0" cy="175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444208" y="5429779"/>
            <a:ext cx="360040" cy="2758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444208" y="5429779"/>
            <a:ext cx="360040" cy="1940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8" idx="2"/>
            <a:endCxn id="52" idx="0"/>
          </p:cNvCxnSpPr>
          <p:nvPr/>
        </p:nvCxnSpPr>
        <p:spPr>
          <a:xfrm>
            <a:off x="7907226" y="5429779"/>
            <a:ext cx="58441" cy="1940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5" idx="1"/>
            <a:endCxn id="24" idx="3"/>
          </p:cNvCxnSpPr>
          <p:nvPr/>
        </p:nvCxnSpPr>
        <p:spPr>
          <a:xfrm flipH="1" flipV="1">
            <a:off x="1475656" y="3072725"/>
            <a:ext cx="216024" cy="36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1117031" y="2784693"/>
            <a:ext cx="573311" cy="276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7" idx="0"/>
          </p:cNvCxnSpPr>
          <p:nvPr/>
        </p:nvCxnSpPr>
        <p:spPr>
          <a:xfrm flipH="1">
            <a:off x="1117031" y="2562726"/>
            <a:ext cx="655041" cy="3659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8" idx="1"/>
          </p:cNvCxnSpPr>
          <p:nvPr/>
        </p:nvCxnSpPr>
        <p:spPr>
          <a:xfrm flipH="1">
            <a:off x="1117031" y="2394962"/>
            <a:ext cx="573311" cy="3719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29" idx="1"/>
          </p:cNvCxnSpPr>
          <p:nvPr/>
        </p:nvCxnSpPr>
        <p:spPr>
          <a:xfrm flipH="1">
            <a:off x="1117031" y="2165648"/>
            <a:ext cx="574649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0" idx="1"/>
          </p:cNvCxnSpPr>
          <p:nvPr/>
        </p:nvCxnSpPr>
        <p:spPr>
          <a:xfrm flipH="1">
            <a:off x="1117031" y="1949624"/>
            <a:ext cx="573311" cy="5173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1117031" y="1700808"/>
            <a:ext cx="573311" cy="622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890693" y="4181715"/>
            <a:ext cx="182133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latin typeface="Century Gothic" pitchFamily="34" charset="0"/>
              </a:rPr>
              <a:t>Example shows use of </a:t>
            </a:r>
          </a:p>
          <a:p>
            <a:r>
              <a:rPr lang="en-GB" sz="1100" dirty="0" smtClean="0">
                <a:latin typeface="Century Gothic" pitchFamily="34" charset="0"/>
              </a:rPr>
              <a:t>arrow cards to aid with</a:t>
            </a:r>
          </a:p>
          <a:p>
            <a:r>
              <a:rPr lang="en-GB" sz="1100">
                <a:latin typeface="Century Gothic" pitchFamily="34" charset="0"/>
              </a:rPr>
              <a:t>s</a:t>
            </a:r>
            <a:r>
              <a:rPr lang="en-GB" sz="1100" smtClean="0">
                <a:latin typeface="Century Gothic" pitchFamily="34" charset="0"/>
              </a:rPr>
              <a:t>ubtraction </a:t>
            </a:r>
            <a:r>
              <a:rPr lang="en-GB" sz="1100" dirty="0" smtClean="0">
                <a:latin typeface="Century Gothic" pitchFamily="34" charset="0"/>
              </a:rPr>
              <a:t>calculations</a:t>
            </a:r>
            <a:endParaRPr lang="en-GB" sz="1100" dirty="0">
              <a:latin typeface="Century Gothic" pitchFamily="34" charset="0"/>
            </a:endParaRPr>
          </a:p>
        </p:txBody>
      </p:sp>
      <p:sp>
        <p:nvSpPr>
          <p:cNvPr id="36" name="Curved Down Arrow 35"/>
          <p:cNvSpPr/>
          <p:nvPr/>
        </p:nvSpPr>
        <p:spPr>
          <a:xfrm>
            <a:off x="3677730" y="1124744"/>
            <a:ext cx="1565200" cy="648072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Curved Left Arrow 37"/>
          <p:cNvSpPr/>
          <p:nvPr/>
        </p:nvSpPr>
        <p:spPr>
          <a:xfrm>
            <a:off x="8446865" y="3429000"/>
            <a:ext cx="589631" cy="1758463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Left Arrow 38"/>
          <p:cNvSpPr/>
          <p:nvPr/>
        </p:nvSpPr>
        <p:spPr>
          <a:xfrm>
            <a:off x="4283968" y="5229200"/>
            <a:ext cx="504056" cy="47647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4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latin typeface="Century Gothic" pitchFamily="34" charset="0"/>
              </a:rPr>
              <a:t>Year 2: Multiplication</a:t>
            </a:r>
            <a:endParaRPr lang="en-GB" sz="2800" b="1" dirty="0">
              <a:latin typeface="Century Gothic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266228"/>
              </p:ext>
            </p:extLst>
          </p:nvPr>
        </p:nvGraphicFramePr>
        <p:xfrm>
          <a:off x="467544" y="1196752"/>
          <a:ext cx="8229600" cy="540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PRACTICAL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MENTAL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b="1" dirty="0" smtClean="0">
                          <a:latin typeface="Century Gothic" pitchFamily="34" charset="0"/>
                        </a:rPr>
                        <a:t>2 sets of 2 = 4</a:t>
                      </a: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</a:t>
                      </a: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Making sets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Using equipment to multiply</a:t>
                      </a: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Counting in 2s, 5s and 10s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Doubling to 20 (to 50 for more able)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Multiples of 2s, 5s and 10s (and for 3s for more able)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Knowing that multiplication is the reverse of division</a:t>
                      </a: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STANDARD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INFORMAL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b="1" dirty="0" smtClean="0">
                        <a:latin typeface="Century Gothic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b="1" dirty="0" smtClean="0">
                          <a:latin typeface="Century Gothic" pitchFamily="34" charset="0"/>
                        </a:rPr>
                        <a:t>2 x 3 = 6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b="1" dirty="0" smtClean="0">
                          <a:latin typeface="Century Gothic" pitchFamily="34" charset="0"/>
                        </a:rPr>
                        <a:t>10 + 10 is the same as 2 x10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b="1" dirty="0" smtClean="0">
                          <a:latin typeface="Century Gothic" pitchFamily="34" charset="0"/>
                        </a:rPr>
                        <a:t>2x, 5x, and</a:t>
                      </a:r>
                      <a:r>
                        <a:rPr lang="en-GB" sz="1400" b="1" baseline="0" dirty="0" smtClean="0">
                          <a:latin typeface="Century Gothic" pitchFamily="34" charset="0"/>
                        </a:rPr>
                        <a:t> 10x tables ( plus 3x for more able)</a:t>
                      </a:r>
                      <a:r>
                        <a:rPr lang="en-GB" sz="1400" b="1" dirty="0" smtClean="0">
                          <a:latin typeface="Century Gothic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There are 4 ponds and each pond has 5 ducks.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How many ducks altogether?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2699792" y="1700808"/>
            <a:ext cx="792088" cy="7920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0 0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644280" y="1700808"/>
            <a:ext cx="792088" cy="7920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0 0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788024" y="4797152"/>
            <a:ext cx="1584176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876256" y="4779661"/>
            <a:ext cx="1584176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764778" y="5445224"/>
            <a:ext cx="1584176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876256" y="5445224"/>
            <a:ext cx="1584176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Description: http://www.drawingcoach.com/image-files/cartoon_ducks_st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418" y="4739952"/>
            <a:ext cx="278867" cy="271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Description: http://www.drawingcoach.com/image-files/cartoon_ducks_st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02515"/>
            <a:ext cx="278867" cy="271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Description: http://www.drawingcoach.com/image-files/cartoon_ducks_st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651" y="4739952"/>
            <a:ext cx="278867" cy="271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Description: http://www.drawingcoach.com/image-files/cartoon_ducks_st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720" y="5011406"/>
            <a:ext cx="278867" cy="271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Description: http://www.drawingcoach.com/image-files/cartoon_ducks_st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2" y="4995924"/>
            <a:ext cx="278867" cy="271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Description: http://www.drawingcoach.com/image-files/cartoon_ducks_st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66064"/>
            <a:ext cx="278867" cy="271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Description: http://www.drawingcoach.com/image-files/cartoon_ducks_st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404" y="5622537"/>
            <a:ext cx="278867" cy="271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Description: http://www.drawingcoach.com/image-files/cartoon_ducks_st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217" y="5622537"/>
            <a:ext cx="278867" cy="271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Description: http://www.drawingcoach.com/image-files/cartoon_ducks_st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205" y="5330337"/>
            <a:ext cx="278867" cy="271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Description: http://www.drawingcoach.com/image-files/cartoon_ducks_st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439" y="5445224"/>
            <a:ext cx="278867" cy="271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Description: http://www.drawingcoach.com/image-files/cartoon_ducks_st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813730"/>
            <a:ext cx="278867" cy="271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Description: http://www.drawingcoach.com/image-files/cartoon_ducks_st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476" y="5057112"/>
            <a:ext cx="278867" cy="271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Description: http://www.drawingcoach.com/image-files/cartoon_ducks_st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777" y="4982803"/>
            <a:ext cx="278867" cy="271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Description: http://www.drawingcoach.com/image-files/cartoon_ducks_st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72803"/>
            <a:ext cx="278867" cy="271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Description: http://www.drawingcoach.com/image-files/cartoon_ducks_st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910" y="4739952"/>
            <a:ext cx="278867" cy="271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Description: http://www.drawingcoach.com/image-files/cartoon_ducks_st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687" y="5499097"/>
            <a:ext cx="278867" cy="271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Description: http://www.drawingcoach.com/image-files/cartoon_ducks_st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859" y="5439015"/>
            <a:ext cx="278867" cy="271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Description: http://www.drawingcoach.com/image-files/cartoon_ducks_st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757" y="5605565"/>
            <a:ext cx="278867" cy="271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Description: http://www.drawingcoach.com/image-files/cartoon_ducks_st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007" y="5758380"/>
            <a:ext cx="278867" cy="271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Description: http://www.drawingcoach.com/image-files/cartoon_ducks_st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823" y="5666712"/>
            <a:ext cx="278867" cy="27145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Box 33"/>
          <p:cNvSpPr txBox="1"/>
          <p:nvPr/>
        </p:nvSpPr>
        <p:spPr>
          <a:xfrm>
            <a:off x="4673568" y="6098812"/>
            <a:ext cx="3930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Century Gothic" pitchFamily="34" charset="0"/>
              </a:rPr>
              <a:t>Children physically do the problem and then </a:t>
            </a:r>
          </a:p>
          <a:p>
            <a:pPr algn="ctr"/>
            <a:r>
              <a:rPr lang="en-GB" sz="1200" dirty="0" smtClean="0">
                <a:latin typeface="Century Gothic" pitchFamily="34" charset="0"/>
              </a:rPr>
              <a:t>draw it out</a:t>
            </a:r>
            <a:r>
              <a:rPr lang="en-GB" sz="1200" dirty="0" smtClean="0"/>
              <a:t>.</a:t>
            </a:r>
            <a:endParaRPr lang="en-GB" sz="1200" dirty="0"/>
          </a:p>
        </p:txBody>
      </p:sp>
      <p:sp>
        <p:nvSpPr>
          <p:cNvPr id="10" name="Curved Down Arrow 9"/>
          <p:cNvSpPr/>
          <p:nvPr/>
        </p:nvSpPr>
        <p:spPr>
          <a:xfrm>
            <a:off x="3707904" y="1124744"/>
            <a:ext cx="1435577" cy="576064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Curved Left Arrow 10"/>
          <p:cNvSpPr/>
          <p:nvPr/>
        </p:nvSpPr>
        <p:spPr>
          <a:xfrm>
            <a:off x="8167817" y="3356992"/>
            <a:ext cx="868679" cy="1518687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4283968" y="5373216"/>
            <a:ext cx="480810" cy="42922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31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latin typeface="Century Gothic" pitchFamily="34" charset="0"/>
              </a:rPr>
              <a:t>Year 2: Division</a:t>
            </a:r>
            <a:endParaRPr lang="en-GB" sz="2800" b="1" dirty="0">
              <a:latin typeface="Century Gothic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588476"/>
              </p:ext>
            </p:extLst>
          </p:nvPr>
        </p:nvGraphicFramePr>
        <p:xfrm>
          <a:off x="467544" y="1196752"/>
          <a:ext cx="8229600" cy="528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PRACTICAL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MENTAL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entury Gothic" pitchFamily="34" charset="0"/>
                        </a:rPr>
                        <a:t>Practical dividing using equipment</a:t>
                      </a:r>
                    </a:p>
                    <a:p>
                      <a:pPr algn="ctr"/>
                      <a:r>
                        <a:rPr lang="en-GB" sz="1400" dirty="0" smtClean="0">
                          <a:latin typeface="Century Gothic" pitchFamily="34" charset="0"/>
                        </a:rPr>
                        <a:t>4 dived by 2</a:t>
                      </a: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</a:t>
                      </a: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800" b="1" dirty="0" smtClean="0">
                          <a:latin typeface="Century Gothic" pitchFamily="34" charset="0"/>
                        </a:rPr>
                        <a:t>Counting in 2s, 5s, and 10s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800" b="1" dirty="0" smtClean="0">
                          <a:latin typeface="Century Gothic" pitchFamily="34" charset="0"/>
                        </a:rPr>
                        <a:t>Halving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800" b="1" dirty="0" smtClean="0">
                          <a:latin typeface="Century Gothic" pitchFamily="34" charset="0"/>
                        </a:rPr>
                        <a:t>Knowing that</a:t>
                      </a:r>
                      <a:r>
                        <a:rPr lang="en-GB" sz="1800" b="1" baseline="0" dirty="0" smtClean="0">
                          <a:latin typeface="Century Gothic" pitchFamily="34" charset="0"/>
                        </a:rPr>
                        <a:t> division is the reverse of multiplication.</a:t>
                      </a:r>
                      <a:endParaRPr lang="en-GB" sz="18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STANDARD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INFORMAL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sz="2000" b="1" dirty="0" smtClean="0">
                          <a:latin typeface="Century Gothic" pitchFamily="34" charset="0"/>
                        </a:rPr>
                        <a:t>60 ÷ 10 = 6</a:t>
                      </a:r>
                    </a:p>
                    <a:p>
                      <a:pPr marL="0" indent="0"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There are 25 pencils in each class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shared equally between 5 pots.</a:t>
                      </a: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Isosceles Triangle 2"/>
          <p:cNvSpPr/>
          <p:nvPr/>
        </p:nvSpPr>
        <p:spPr>
          <a:xfrm>
            <a:off x="1099341" y="2193162"/>
            <a:ext cx="288032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/>
          <p:cNvSpPr/>
          <p:nvPr/>
        </p:nvSpPr>
        <p:spPr>
          <a:xfrm>
            <a:off x="1979712" y="2183979"/>
            <a:ext cx="288032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>
            <a:off x="3275856" y="2157874"/>
            <a:ext cx="288032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/>
          <p:cNvSpPr/>
          <p:nvPr/>
        </p:nvSpPr>
        <p:spPr>
          <a:xfrm>
            <a:off x="2640912" y="2167554"/>
            <a:ext cx="288032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55576" y="2636912"/>
            <a:ext cx="136815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879812" y="2634920"/>
            <a:ext cx="136815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/>
          <p:cNvSpPr/>
          <p:nvPr/>
        </p:nvSpPr>
        <p:spPr>
          <a:xfrm>
            <a:off x="947584" y="2708059"/>
            <a:ext cx="288032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/>
          <p:cNvSpPr/>
          <p:nvPr/>
        </p:nvSpPr>
        <p:spPr>
          <a:xfrm>
            <a:off x="1572957" y="2816932"/>
            <a:ext cx="288032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Isosceles Triangle 11"/>
          <p:cNvSpPr/>
          <p:nvPr/>
        </p:nvSpPr>
        <p:spPr>
          <a:xfrm>
            <a:off x="3059832" y="2756945"/>
            <a:ext cx="288032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/>
        </p:nvSpPr>
        <p:spPr>
          <a:xfrm>
            <a:off x="3573129" y="2809802"/>
            <a:ext cx="288032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4932040" y="5276238"/>
            <a:ext cx="43204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5580112" y="5276238"/>
            <a:ext cx="43204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6159474" y="5276238"/>
            <a:ext cx="43204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6876256" y="5276238"/>
            <a:ext cx="43204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7596336" y="5276238"/>
            <a:ext cx="43204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/>
          <p:cNvCxnSpPr/>
          <p:nvPr/>
        </p:nvCxnSpPr>
        <p:spPr>
          <a:xfrm>
            <a:off x="4932040" y="5013176"/>
            <a:ext cx="72008" cy="26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292080" y="5013176"/>
            <a:ext cx="72008" cy="26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4" idx="0"/>
          </p:cNvCxnSpPr>
          <p:nvPr/>
        </p:nvCxnSpPr>
        <p:spPr>
          <a:xfrm>
            <a:off x="5148064" y="5013176"/>
            <a:ext cx="0" cy="26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4" idx="0"/>
          </p:cNvCxnSpPr>
          <p:nvPr/>
        </p:nvCxnSpPr>
        <p:spPr>
          <a:xfrm>
            <a:off x="5004048" y="5013176"/>
            <a:ext cx="144016" cy="26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14" idx="0"/>
          </p:cNvCxnSpPr>
          <p:nvPr/>
        </p:nvCxnSpPr>
        <p:spPr>
          <a:xfrm flipH="1">
            <a:off x="5148064" y="5013176"/>
            <a:ext cx="144016" cy="26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0112" y="5013176"/>
            <a:ext cx="0" cy="26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940152" y="5013176"/>
            <a:ext cx="72008" cy="26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796136" y="5013176"/>
            <a:ext cx="0" cy="26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15" idx="0"/>
          </p:cNvCxnSpPr>
          <p:nvPr/>
        </p:nvCxnSpPr>
        <p:spPr>
          <a:xfrm>
            <a:off x="5652120" y="5013176"/>
            <a:ext cx="144016" cy="26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15" idx="0"/>
          </p:cNvCxnSpPr>
          <p:nvPr/>
        </p:nvCxnSpPr>
        <p:spPr>
          <a:xfrm flipH="1">
            <a:off x="5796136" y="5013176"/>
            <a:ext cx="144016" cy="26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516216" y="5013176"/>
            <a:ext cx="75306" cy="26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012160" y="5013176"/>
            <a:ext cx="147314" cy="26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228184" y="5013176"/>
            <a:ext cx="0" cy="26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16" idx="0"/>
          </p:cNvCxnSpPr>
          <p:nvPr/>
        </p:nvCxnSpPr>
        <p:spPr>
          <a:xfrm>
            <a:off x="6375498" y="5013176"/>
            <a:ext cx="0" cy="26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16" idx="0"/>
          </p:cNvCxnSpPr>
          <p:nvPr/>
        </p:nvCxnSpPr>
        <p:spPr>
          <a:xfrm flipH="1">
            <a:off x="6375498" y="5013176"/>
            <a:ext cx="140718" cy="26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804248" y="5013176"/>
            <a:ext cx="72008" cy="26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7236296" y="5013176"/>
            <a:ext cx="72008" cy="26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17" idx="0"/>
          </p:cNvCxnSpPr>
          <p:nvPr/>
        </p:nvCxnSpPr>
        <p:spPr>
          <a:xfrm flipH="1">
            <a:off x="7092280" y="5013176"/>
            <a:ext cx="144016" cy="26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876256" y="5013176"/>
            <a:ext cx="144016" cy="26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17" idx="0"/>
          </p:cNvCxnSpPr>
          <p:nvPr/>
        </p:nvCxnSpPr>
        <p:spPr>
          <a:xfrm>
            <a:off x="7020272" y="5013176"/>
            <a:ext cx="72008" cy="26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8028384" y="5013176"/>
            <a:ext cx="144016" cy="26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028384" y="5013176"/>
            <a:ext cx="0" cy="26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18" idx="0"/>
          </p:cNvCxnSpPr>
          <p:nvPr/>
        </p:nvCxnSpPr>
        <p:spPr>
          <a:xfrm>
            <a:off x="7812360" y="5013176"/>
            <a:ext cx="0" cy="26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596336" y="5013176"/>
            <a:ext cx="72008" cy="26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18" idx="0"/>
          </p:cNvCxnSpPr>
          <p:nvPr/>
        </p:nvCxnSpPr>
        <p:spPr>
          <a:xfrm flipH="1">
            <a:off x="7812360" y="5013176"/>
            <a:ext cx="72008" cy="26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968044" y="6021288"/>
            <a:ext cx="2829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entury Gothic" pitchFamily="34" charset="0"/>
              </a:rPr>
              <a:t>Children physically do the problem,</a:t>
            </a:r>
          </a:p>
          <a:p>
            <a:r>
              <a:rPr lang="en-GB" sz="1200" dirty="0" smtClean="0">
                <a:latin typeface="Century Gothic" pitchFamily="34" charset="0"/>
              </a:rPr>
              <a:t> then draw it out.</a:t>
            </a:r>
            <a:endParaRPr lang="en-GB" sz="1200" dirty="0">
              <a:latin typeface="Century Gothic" pitchFamily="34" charset="0"/>
            </a:endParaRPr>
          </a:p>
        </p:txBody>
      </p:sp>
      <p:sp>
        <p:nvSpPr>
          <p:cNvPr id="19" name="Curved Down Arrow 18"/>
          <p:cNvSpPr/>
          <p:nvPr/>
        </p:nvSpPr>
        <p:spPr>
          <a:xfrm>
            <a:off x="3717145" y="980728"/>
            <a:ext cx="1502927" cy="648072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Curved Left Arrow 20"/>
          <p:cNvSpPr/>
          <p:nvPr/>
        </p:nvSpPr>
        <p:spPr>
          <a:xfrm>
            <a:off x="8028384" y="3429000"/>
            <a:ext cx="936104" cy="1368152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Left Arrow 22"/>
          <p:cNvSpPr/>
          <p:nvPr/>
        </p:nvSpPr>
        <p:spPr>
          <a:xfrm>
            <a:off x="4247964" y="5144707"/>
            <a:ext cx="468052" cy="44453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63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latin typeface="Century Gothic" pitchFamily="34" charset="0"/>
              </a:rPr>
              <a:t>Year </a:t>
            </a:r>
            <a:r>
              <a:rPr lang="en-GB" sz="2800" b="1" dirty="0">
                <a:latin typeface="Century Gothic" pitchFamily="34" charset="0"/>
              </a:rPr>
              <a:t>3</a:t>
            </a:r>
            <a:r>
              <a:rPr lang="en-GB" sz="2800" b="1" dirty="0" smtClean="0">
                <a:latin typeface="Century Gothic" pitchFamily="34" charset="0"/>
              </a:rPr>
              <a:t>: Addition</a:t>
            </a:r>
            <a:endParaRPr lang="en-GB" sz="2800" b="1" dirty="0">
              <a:latin typeface="Century Gothic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68661"/>
              </p:ext>
            </p:extLst>
          </p:nvPr>
        </p:nvGraphicFramePr>
        <p:xfrm>
          <a:off x="467544" y="1196752"/>
          <a:ext cx="82296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PRACTICAL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MENTAL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     </a:t>
                      </a: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</a:t>
                      </a: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   </a:t>
                      </a:r>
                      <a:r>
                        <a:rPr lang="en-GB" sz="1400" b="1" dirty="0" smtClean="0">
                          <a:latin typeface="Century Gothic" pitchFamily="34" charset="0"/>
                        </a:rPr>
                        <a:t>100       +    20   + 2   = 122</a:t>
                      </a:r>
                      <a:endParaRPr lang="en-GB" sz="14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Using a number line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        57 + 86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         +50                           +4               +3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__________________________________________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86                               136                   140      143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STANDARD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INFORMAL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   </a:t>
                      </a:r>
                      <a:r>
                        <a:rPr lang="en-GB" sz="1400" dirty="0" smtClean="0">
                          <a:solidFill>
                            <a:srgbClr val="00B050"/>
                          </a:solidFill>
                          <a:latin typeface="Century Gothic" pitchFamily="34" charset="0"/>
                        </a:rPr>
                        <a:t>1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7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6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   +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4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8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  ------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    </a:t>
                      </a:r>
                      <a:r>
                        <a:rPr lang="en-GB" sz="1400" dirty="0" smtClean="0">
                          <a:solidFill>
                            <a:srgbClr val="00B050"/>
                          </a:solidFill>
                          <a:latin typeface="Century Gothic" pitchFamily="34" charset="0"/>
                        </a:rPr>
                        <a:t>1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0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0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    </a:t>
                      </a:r>
                      <a:r>
                        <a:rPr lang="en-GB" sz="1400" dirty="0" smtClean="0">
                          <a:solidFill>
                            <a:srgbClr val="00B050"/>
                          </a:solidFill>
                          <a:latin typeface="Century Gothic" pitchFamily="34" charset="0"/>
                        </a:rPr>
                        <a:t>1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1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0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       </a:t>
                      </a: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1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4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   ------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     </a:t>
                      </a:r>
                      <a:r>
                        <a:rPr lang="en-GB" sz="1400" baseline="0" dirty="0" smtClean="0">
                          <a:solidFill>
                            <a:srgbClr val="00B050"/>
                          </a:solidFill>
                          <a:latin typeface="Century Gothic" pitchFamily="34" charset="0"/>
                        </a:rPr>
                        <a:t>2</a:t>
                      </a: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2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4</a:t>
                      </a: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    </a:t>
                      </a:r>
                      <a:endParaRPr lang="en-GB" sz="1400" dirty="0" smtClean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="1" dirty="0" smtClean="0"/>
                        <a:t>                      </a:t>
                      </a:r>
                      <a:r>
                        <a:rPr lang="en-GB" sz="14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en-GB" sz="1400" b="1" dirty="0" smtClean="0"/>
                        <a:t>3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="1" dirty="0" smtClean="0"/>
                        <a:t>                      </a:t>
                      </a:r>
                      <a:r>
                        <a:rPr lang="en-GB" sz="1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GB" sz="1400" b="1" dirty="0" smtClean="0"/>
                        <a:t>2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="1" dirty="0" smtClean="0"/>
                        <a:t>                    -------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="1" baseline="0" dirty="0" smtClean="0"/>
                        <a:t>                    </a:t>
                      </a:r>
                      <a:r>
                        <a:rPr lang="en-GB" sz="1400" b="1" baseline="0" dirty="0" smtClean="0">
                          <a:solidFill>
                            <a:srgbClr val="FF0000"/>
                          </a:solidFill>
                        </a:rPr>
                        <a:t>120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="1" baseline="0" dirty="0" smtClean="0"/>
                        <a:t>                         5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="1" baseline="0" dirty="0" smtClean="0"/>
                        <a:t>                    -------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="1" baseline="0" dirty="0" smtClean="0"/>
                        <a:t>                     125</a:t>
                      </a:r>
                      <a:endParaRPr lang="en-GB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urved Down Arrow 5"/>
          <p:cNvSpPr/>
          <p:nvPr/>
        </p:nvSpPr>
        <p:spPr>
          <a:xfrm>
            <a:off x="4716016" y="2924944"/>
            <a:ext cx="1728192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>
            <a:off x="6588224" y="2924944"/>
            <a:ext cx="1080120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>
            <a:off x="7812360" y="2924944"/>
            <a:ext cx="576064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8517" y="1628800"/>
            <a:ext cx="17684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latin typeface="Century Gothic" pitchFamily="34" charset="0"/>
              </a:rPr>
              <a:t>Start with the larger </a:t>
            </a:r>
          </a:p>
          <a:p>
            <a:r>
              <a:rPr lang="en-GB" sz="1000" dirty="0">
                <a:latin typeface="Century Gothic" pitchFamily="34" charset="0"/>
              </a:rPr>
              <a:t>n</a:t>
            </a:r>
            <a:r>
              <a:rPr lang="en-GB" sz="1000" dirty="0" smtClean="0">
                <a:latin typeface="Century Gothic" pitchFamily="34" charset="0"/>
              </a:rPr>
              <a:t>umber, partition the </a:t>
            </a:r>
          </a:p>
          <a:p>
            <a:r>
              <a:rPr lang="en-GB" sz="1000" dirty="0">
                <a:latin typeface="Century Gothic" pitchFamily="34" charset="0"/>
              </a:rPr>
              <a:t>s</a:t>
            </a:r>
            <a:r>
              <a:rPr lang="en-GB" sz="1000" dirty="0" smtClean="0">
                <a:latin typeface="Century Gothic" pitchFamily="34" charset="0"/>
              </a:rPr>
              <a:t>maller number  57 into </a:t>
            </a:r>
          </a:p>
          <a:p>
            <a:r>
              <a:rPr lang="en-GB" sz="1000" dirty="0">
                <a:latin typeface="Century Gothic" pitchFamily="34" charset="0"/>
              </a:rPr>
              <a:t>t</a:t>
            </a:r>
            <a:r>
              <a:rPr lang="en-GB" sz="1000" dirty="0" smtClean="0">
                <a:latin typeface="Century Gothic" pitchFamily="34" charset="0"/>
              </a:rPr>
              <a:t>ens and units and count </a:t>
            </a:r>
          </a:p>
          <a:p>
            <a:r>
              <a:rPr lang="en-GB" sz="1000" dirty="0" smtClean="0">
                <a:latin typeface="Century Gothic" pitchFamily="34" charset="0"/>
              </a:rPr>
              <a:t>on the multiples of 10 first</a:t>
            </a:r>
          </a:p>
          <a:p>
            <a:r>
              <a:rPr lang="en-GB" sz="1000" dirty="0" smtClean="0">
                <a:latin typeface="Century Gothic" pitchFamily="34" charset="0"/>
              </a:rPr>
              <a:t>and then the units.  </a:t>
            </a:r>
            <a:endParaRPr lang="en-GB" sz="1000" dirty="0"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560" y="1700808"/>
            <a:ext cx="7200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91952" y="1700808"/>
            <a:ext cx="7200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91854" y="1700808"/>
            <a:ext cx="7200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866384" y="1700808"/>
            <a:ext cx="7200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951189" y="1700808"/>
            <a:ext cx="7200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028906" y="1700808"/>
            <a:ext cx="7200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192388" y="1700808"/>
            <a:ext cx="7200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120380" y="1700808"/>
            <a:ext cx="7200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264396" y="1700808"/>
            <a:ext cx="7200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1345657" y="1700808"/>
            <a:ext cx="7200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763688" y="1702715"/>
            <a:ext cx="7200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865153" y="1702715"/>
            <a:ext cx="7200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2159732" y="3032956"/>
            <a:ext cx="72008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2172812" y="3203896"/>
            <a:ext cx="72008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2476220" y="1916832"/>
            <a:ext cx="19960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entury Gothic" pitchFamily="34" charset="0"/>
              </a:rPr>
              <a:t>Use apparatus</a:t>
            </a:r>
          </a:p>
          <a:p>
            <a:r>
              <a:rPr lang="en-GB" dirty="0">
                <a:latin typeface="Century Gothic" pitchFamily="34" charset="0"/>
              </a:rPr>
              <a:t>t</a:t>
            </a:r>
            <a:r>
              <a:rPr lang="en-GB" dirty="0" smtClean="0">
                <a:latin typeface="Century Gothic" pitchFamily="34" charset="0"/>
              </a:rPr>
              <a:t>o help with</a:t>
            </a:r>
          </a:p>
          <a:p>
            <a:r>
              <a:rPr lang="en-GB" dirty="0">
                <a:latin typeface="Century Gothic" pitchFamily="34" charset="0"/>
              </a:rPr>
              <a:t>y</a:t>
            </a:r>
            <a:r>
              <a:rPr lang="en-GB" dirty="0" smtClean="0">
                <a:latin typeface="Century Gothic" pitchFamily="34" charset="0"/>
              </a:rPr>
              <a:t>our calculation</a:t>
            </a:r>
            <a:endParaRPr lang="en-GB" dirty="0">
              <a:latin typeface="Century Gothic" pitchFamily="34" charset="0"/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2796324" y="3128266"/>
            <a:ext cx="406322" cy="242316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100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3271089" y="3129741"/>
            <a:ext cx="406322" cy="242316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20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27" name="Pentagon 26"/>
          <p:cNvSpPr/>
          <p:nvPr/>
        </p:nvSpPr>
        <p:spPr>
          <a:xfrm>
            <a:off x="3779912" y="3128266"/>
            <a:ext cx="406322" cy="242316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2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11911" y="4437112"/>
            <a:ext cx="23551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entury Gothic" pitchFamily="34" charset="0"/>
              </a:rPr>
              <a:t>Line up units with units</a:t>
            </a:r>
          </a:p>
          <a:p>
            <a:r>
              <a:rPr lang="en-GB" sz="1600" dirty="0" smtClean="0">
                <a:latin typeface="Century Gothic" pitchFamily="34" charset="0"/>
              </a:rPr>
              <a:t>Line up tens with tens</a:t>
            </a:r>
          </a:p>
          <a:p>
            <a:r>
              <a:rPr lang="en-GB" sz="1600" dirty="0" smtClean="0">
                <a:latin typeface="Century Gothic" pitchFamily="34" charset="0"/>
              </a:rPr>
              <a:t>(100 + 0</a:t>
            </a:r>
          </a:p>
          <a:p>
            <a:r>
              <a:rPr lang="en-GB" sz="1600" dirty="0" smtClean="0">
                <a:latin typeface="Century Gothic" pitchFamily="34" charset="0"/>
              </a:rPr>
              <a:t>70 + 40</a:t>
            </a:r>
          </a:p>
          <a:p>
            <a:r>
              <a:rPr lang="en-GB" sz="1600" dirty="0" smtClean="0">
                <a:latin typeface="Century Gothic" pitchFamily="34" charset="0"/>
              </a:rPr>
              <a:t>6+ 8 </a:t>
            </a:r>
            <a:endParaRPr lang="en-GB" sz="1600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9195" y="4437112"/>
            <a:ext cx="24320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entury Gothic" pitchFamily="34" charset="0"/>
              </a:rPr>
              <a:t>Add tens and units:</a:t>
            </a:r>
          </a:p>
          <a:p>
            <a:r>
              <a:rPr lang="en-GB" dirty="0" smtClean="0">
                <a:latin typeface="Century Gothic" pitchFamily="34" charset="0"/>
              </a:rPr>
              <a:t>Begin with the most </a:t>
            </a:r>
          </a:p>
          <a:p>
            <a:r>
              <a:rPr lang="en-GB" dirty="0" smtClean="0">
                <a:latin typeface="Century Gothic" pitchFamily="34" charset="0"/>
              </a:rPr>
              <a:t>significant digit.</a:t>
            </a:r>
          </a:p>
        </p:txBody>
      </p:sp>
      <p:sp>
        <p:nvSpPr>
          <p:cNvPr id="5" name="Curved Down Arrow 4"/>
          <p:cNvSpPr/>
          <p:nvPr/>
        </p:nvSpPr>
        <p:spPr>
          <a:xfrm>
            <a:off x="3779912" y="1052736"/>
            <a:ext cx="1368152" cy="648072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Curved Left Arrow 28"/>
          <p:cNvSpPr/>
          <p:nvPr/>
        </p:nvSpPr>
        <p:spPr>
          <a:xfrm>
            <a:off x="8546951" y="3358899"/>
            <a:ext cx="489546" cy="1222229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Left Arrow 29"/>
          <p:cNvSpPr/>
          <p:nvPr/>
        </p:nvSpPr>
        <p:spPr>
          <a:xfrm>
            <a:off x="4283968" y="4898777"/>
            <a:ext cx="576064" cy="618455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96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latin typeface="Century Gothic" pitchFamily="34" charset="0"/>
              </a:rPr>
              <a:t>Year </a:t>
            </a:r>
            <a:r>
              <a:rPr lang="en-GB" sz="2800" b="1" dirty="0">
                <a:latin typeface="Century Gothic" pitchFamily="34" charset="0"/>
              </a:rPr>
              <a:t>3</a:t>
            </a:r>
            <a:r>
              <a:rPr lang="en-GB" sz="2800" b="1" dirty="0" smtClean="0">
                <a:latin typeface="Century Gothic" pitchFamily="34" charset="0"/>
              </a:rPr>
              <a:t>: Subtraction</a:t>
            </a:r>
            <a:endParaRPr lang="en-GB" sz="2800" b="1" dirty="0">
              <a:latin typeface="Century Gothic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59587"/>
              </p:ext>
            </p:extLst>
          </p:nvPr>
        </p:nvGraphicFramePr>
        <p:xfrm>
          <a:off x="467544" y="1196752"/>
          <a:ext cx="8229600" cy="540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PRACTICAL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MENTAL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</a:t>
                      </a: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          86                    -         34           =        52</a:t>
                      </a: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="1" dirty="0" smtClean="0">
                          <a:latin typeface="Century Gothic" pitchFamily="34" charset="0"/>
                        </a:rPr>
                        <a:t>Using a number line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    54 -28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 +2               +20                  +4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28      30                              50            54 = 26 </a:t>
                      </a: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STANDARD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INFORMAL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     5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4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 – 2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8   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Decomposition</a:t>
                      </a:r>
                    </a:p>
                    <a:p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                        </a:t>
                      </a:r>
                    </a:p>
                    <a:p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                      50</a:t>
                      </a:r>
                    </a:p>
                    <a:p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        5</a:t>
                      </a:r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4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  =     4</a:t>
                      </a:r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0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 +   </a:t>
                      </a:r>
                      <a:r>
                        <a:rPr lang="en-GB" sz="800" b="1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1</a:t>
                      </a:r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4</a:t>
                      </a:r>
                    </a:p>
                    <a:p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       -2</a:t>
                      </a:r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8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  =     2</a:t>
                      </a:r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0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 +   </a:t>
                      </a:r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8</a:t>
                      </a:r>
                    </a:p>
                    <a:p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                       20  +   6  =  26</a:t>
                      </a: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="1" dirty="0" smtClean="0">
                          <a:latin typeface="Century Gothic" pitchFamily="34" charset="0"/>
                        </a:rPr>
                        <a:t>      Compensation      </a:t>
                      </a:r>
                      <a:r>
                        <a:rPr lang="en-GB" sz="1400" b="0" dirty="0" smtClean="0">
                          <a:latin typeface="Century Gothic" pitchFamily="34" charset="0"/>
                        </a:rPr>
                        <a:t>54 – 28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b="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="0" dirty="0" smtClean="0">
                          <a:latin typeface="Century Gothic" pitchFamily="34" charset="0"/>
                        </a:rPr>
                        <a:t>               54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="0" dirty="0" smtClean="0">
                          <a:latin typeface="Century Gothic" pitchFamily="34" charset="0"/>
                        </a:rPr>
                        <a:t>              -28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="0" dirty="0" smtClean="0">
                          <a:latin typeface="Century Gothic" pitchFamily="34" charset="0"/>
                        </a:rPr>
                        <a:t>  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="0" dirty="0" smtClean="0">
                          <a:latin typeface="Century Gothic" pitchFamily="34" charset="0"/>
                        </a:rPr>
                        <a:t>               24      (54 -30)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="0" baseline="0" dirty="0" smtClean="0">
                          <a:latin typeface="Century Gothic" pitchFamily="34" charset="0"/>
                        </a:rPr>
                        <a:t>             +  2      (since 30 -28 = 2)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="0" baseline="0" dirty="0" smtClean="0">
                          <a:latin typeface="Century Gothic" pitchFamily="34" charset="0"/>
                        </a:rPr>
                        <a:t>               26 </a:t>
                      </a:r>
                      <a:endParaRPr lang="en-GB" sz="1400" b="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83568" y="1700808"/>
            <a:ext cx="7200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35968" y="1700808"/>
            <a:ext cx="7200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988368" y="1700808"/>
            <a:ext cx="7200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176772" y="1700808"/>
            <a:ext cx="7200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329172" y="1700808"/>
            <a:ext cx="7200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474586" y="1700808"/>
            <a:ext cx="7200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619897" y="1703951"/>
            <a:ext cx="7200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786372" y="1715804"/>
            <a:ext cx="7200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964609" y="3432143"/>
            <a:ext cx="7200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964609" y="3214919"/>
            <a:ext cx="7200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964609" y="2996952"/>
            <a:ext cx="7200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964609" y="2818142"/>
            <a:ext cx="7200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978422" y="2579900"/>
            <a:ext cx="7200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981966" y="2348880"/>
            <a:ext cx="7200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699792" y="1703951"/>
            <a:ext cx="7200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880230" y="1715804"/>
            <a:ext cx="7200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050913" y="1715804"/>
            <a:ext cx="7200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275856" y="3417318"/>
            <a:ext cx="7200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275856" y="3214919"/>
            <a:ext cx="7200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277446" y="2981726"/>
            <a:ext cx="7200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3277446" y="2747981"/>
            <a:ext cx="7200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563888" y="1844824"/>
            <a:ext cx="10294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entury Gothic" pitchFamily="34" charset="0"/>
              </a:rPr>
              <a:t>Physically</a:t>
            </a:r>
          </a:p>
          <a:p>
            <a:r>
              <a:rPr lang="en-GB" sz="1200" dirty="0">
                <a:latin typeface="Century Gothic" pitchFamily="34" charset="0"/>
              </a:rPr>
              <a:t>s</a:t>
            </a:r>
            <a:r>
              <a:rPr lang="en-GB" sz="1200" dirty="0" smtClean="0">
                <a:latin typeface="Century Gothic" pitchFamily="34" charset="0"/>
              </a:rPr>
              <a:t>ubtract 34</a:t>
            </a:r>
          </a:p>
          <a:p>
            <a:r>
              <a:rPr lang="en-GB" sz="1200" dirty="0">
                <a:latin typeface="Century Gothic" pitchFamily="34" charset="0"/>
              </a:rPr>
              <a:t>f</a:t>
            </a:r>
            <a:r>
              <a:rPr lang="en-GB" sz="1200" dirty="0" smtClean="0">
                <a:latin typeface="Century Gothic" pitchFamily="34" charset="0"/>
              </a:rPr>
              <a:t>rom 86</a:t>
            </a:r>
          </a:p>
          <a:p>
            <a:r>
              <a:rPr lang="en-GB" sz="1200" dirty="0">
                <a:latin typeface="Century Gothic" pitchFamily="34" charset="0"/>
              </a:rPr>
              <a:t>u</a:t>
            </a:r>
            <a:r>
              <a:rPr lang="en-GB" sz="1200" dirty="0" smtClean="0">
                <a:latin typeface="Century Gothic" pitchFamily="34" charset="0"/>
              </a:rPr>
              <a:t>sing </a:t>
            </a:r>
          </a:p>
          <a:p>
            <a:r>
              <a:rPr lang="en-GB" sz="1200" dirty="0" smtClean="0">
                <a:latin typeface="Century Gothic" pitchFamily="34" charset="0"/>
              </a:rPr>
              <a:t>equipment</a:t>
            </a:r>
            <a:endParaRPr lang="en-GB" sz="1200" dirty="0">
              <a:latin typeface="Century Gothic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788024" y="3417318"/>
            <a:ext cx="2880320" cy="1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rved Down Arrow 27"/>
          <p:cNvSpPr/>
          <p:nvPr/>
        </p:nvSpPr>
        <p:spPr>
          <a:xfrm>
            <a:off x="4788024" y="3214919"/>
            <a:ext cx="504056" cy="20981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Curved Down Arrow 28"/>
          <p:cNvSpPr/>
          <p:nvPr/>
        </p:nvSpPr>
        <p:spPr>
          <a:xfrm>
            <a:off x="5292080" y="3140968"/>
            <a:ext cx="1656184" cy="21796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Curved Down Arrow 29"/>
          <p:cNvSpPr/>
          <p:nvPr/>
        </p:nvSpPr>
        <p:spPr>
          <a:xfrm>
            <a:off x="6948264" y="3140968"/>
            <a:ext cx="720080" cy="21796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5898" y="1660158"/>
            <a:ext cx="1781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entury Gothic" pitchFamily="34" charset="0"/>
              </a:rPr>
              <a:t>Count forward on a</a:t>
            </a:r>
          </a:p>
          <a:p>
            <a:r>
              <a:rPr lang="en-GB" sz="1200" dirty="0">
                <a:latin typeface="Century Gothic" pitchFamily="34" charset="0"/>
              </a:rPr>
              <a:t>n</a:t>
            </a:r>
            <a:r>
              <a:rPr lang="en-GB" sz="1200" dirty="0" smtClean="0">
                <a:latin typeface="Century Gothic" pitchFamily="34" charset="0"/>
              </a:rPr>
              <a:t>umber line from the </a:t>
            </a:r>
          </a:p>
          <a:p>
            <a:r>
              <a:rPr lang="en-GB" sz="1200" dirty="0" smtClean="0">
                <a:latin typeface="Century Gothic" pitchFamily="34" charset="0"/>
              </a:rPr>
              <a:t>smaller number to</a:t>
            </a:r>
          </a:p>
          <a:p>
            <a:r>
              <a:rPr lang="en-GB" sz="1200" b="1" dirty="0">
                <a:solidFill>
                  <a:srgbClr val="FF0000"/>
                </a:solidFill>
                <a:latin typeface="Century Gothic" pitchFamily="34" charset="0"/>
              </a:rPr>
              <a:t>f</a:t>
            </a:r>
            <a:r>
              <a:rPr lang="en-GB" sz="1200" b="1" dirty="0" smtClean="0">
                <a:solidFill>
                  <a:srgbClr val="FF0000"/>
                </a:solidFill>
                <a:latin typeface="Century Gothic" pitchFamily="34" charset="0"/>
              </a:rPr>
              <a:t>ind the difference </a:t>
            </a:r>
            <a:endParaRPr lang="en-GB" sz="12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655901" y="5085184"/>
            <a:ext cx="308708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07976" y="5733256"/>
            <a:ext cx="16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292080" y="5517232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292080" y="6165304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516216" y="5013176"/>
            <a:ext cx="123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latin typeface="Century Gothic" pitchFamily="34" charset="0"/>
              </a:rPr>
              <a:t>Round 28 to </a:t>
            </a:r>
          </a:p>
          <a:p>
            <a:r>
              <a:rPr lang="en-GB" sz="1200" b="1" dirty="0" smtClean="0">
                <a:latin typeface="Century Gothic" pitchFamily="34" charset="0"/>
              </a:rPr>
              <a:t>the nearest 10</a:t>
            </a:r>
          </a:p>
          <a:p>
            <a:r>
              <a:rPr lang="en-GB" sz="1200" b="1" dirty="0">
                <a:latin typeface="Century Gothic" pitchFamily="34" charset="0"/>
              </a:rPr>
              <a:t>w</a:t>
            </a:r>
            <a:r>
              <a:rPr lang="en-GB" sz="1200" b="1" dirty="0" smtClean="0">
                <a:latin typeface="Century Gothic" pitchFamily="34" charset="0"/>
              </a:rPr>
              <a:t>hich is 30</a:t>
            </a:r>
            <a:endParaRPr lang="en-GB" sz="1200" b="1" dirty="0">
              <a:latin typeface="Century Gothic" pitchFamily="34" charset="0"/>
            </a:endParaRPr>
          </a:p>
        </p:txBody>
      </p:sp>
      <p:sp>
        <p:nvSpPr>
          <p:cNvPr id="26" name="Curved Down Arrow 25"/>
          <p:cNvSpPr/>
          <p:nvPr/>
        </p:nvSpPr>
        <p:spPr>
          <a:xfrm>
            <a:off x="3563888" y="908720"/>
            <a:ext cx="1368152" cy="751438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Curved Left Arrow 31"/>
          <p:cNvSpPr/>
          <p:nvPr/>
        </p:nvSpPr>
        <p:spPr>
          <a:xfrm>
            <a:off x="8316416" y="3561334"/>
            <a:ext cx="648072" cy="1307826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Left Arrow 33"/>
          <p:cNvSpPr/>
          <p:nvPr/>
        </p:nvSpPr>
        <p:spPr>
          <a:xfrm>
            <a:off x="4305305" y="5260032"/>
            <a:ext cx="576064" cy="576064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66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latin typeface="Century Gothic" pitchFamily="34" charset="0"/>
              </a:rPr>
              <a:t>Year </a:t>
            </a:r>
            <a:r>
              <a:rPr lang="en-GB" sz="2800" b="1" dirty="0">
                <a:latin typeface="Century Gothic" pitchFamily="34" charset="0"/>
              </a:rPr>
              <a:t>3</a:t>
            </a:r>
            <a:r>
              <a:rPr lang="en-GB" sz="2800" b="1" dirty="0" smtClean="0">
                <a:latin typeface="Century Gothic" pitchFamily="34" charset="0"/>
              </a:rPr>
              <a:t>: Multiplication</a:t>
            </a:r>
            <a:endParaRPr lang="en-GB" sz="2800" b="1" dirty="0">
              <a:latin typeface="Century Gothic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026353"/>
              </p:ext>
            </p:extLst>
          </p:nvPr>
        </p:nvGraphicFramePr>
        <p:xfrm>
          <a:off x="467544" y="1196752"/>
          <a:ext cx="8208912" cy="540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0941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PRACTICAL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MENTAL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                                  </a:t>
                      </a:r>
                      <a:r>
                        <a:rPr lang="en-GB" sz="1400" b="1" dirty="0" smtClean="0">
                          <a:latin typeface="Century Gothic" pitchFamily="34" charset="0"/>
                        </a:rPr>
                        <a:t>3 x 4</a:t>
                      </a:r>
                    </a:p>
                    <a:p>
                      <a:endParaRPr lang="en-GB" sz="1400" b="1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b="0" dirty="0" smtClean="0">
                          <a:latin typeface="Century Gothic" pitchFamily="34" charset="0"/>
                        </a:rPr>
                        <a:t>   Sets of numbers using multilink or counters</a:t>
                      </a:r>
                    </a:p>
                    <a:p>
                      <a:r>
                        <a:rPr lang="en-GB" sz="1400" b="0" dirty="0" smtClean="0">
                          <a:latin typeface="Century Gothic" pitchFamily="34" charset="0"/>
                        </a:rPr>
                        <a:t>   Multiplication arrays, </a:t>
                      </a:r>
                      <a:r>
                        <a:rPr lang="en-GB" sz="1400" b="0" dirty="0" err="1" smtClean="0">
                          <a:latin typeface="Century Gothic" pitchFamily="34" charset="0"/>
                        </a:rPr>
                        <a:t>eg</a:t>
                      </a:r>
                      <a:r>
                        <a:rPr lang="en-GB" sz="1400" b="0" dirty="0" smtClean="0">
                          <a:latin typeface="Century Gothic" pitchFamily="34" charset="0"/>
                        </a:rPr>
                        <a:t>, 3 rows of </a:t>
                      </a:r>
                      <a:r>
                        <a:rPr lang="en-GB" sz="1400" b="0" dirty="0" err="1" smtClean="0">
                          <a:latin typeface="Century Gothic" pitchFamily="34" charset="0"/>
                        </a:rPr>
                        <a:t>of</a:t>
                      </a:r>
                      <a:r>
                        <a:rPr lang="en-GB" sz="1400" b="0" dirty="0" smtClean="0">
                          <a:latin typeface="Century Gothic" pitchFamily="34" charset="0"/>
                        </a:rPr>
                        <a:t> 4  </a:t>
                      </a:r>
                    </a:p>
                    <a:p>
                      <a:r>
                        <a:rPr lang="en-GB" sz="1400" b="0" dirty="0" smtClean="0">
                          <a:latin typeface="Century Gothic" pitchFamily="34" charset="0"/>
                        </a:rPr>
                        <a:t>   squares (or counters)</a:t>
                      </a: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   3 x 4 = 12</a:t>
                      </a: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600" dirty="0" smtClean="0">
                          <a:latin typeface="Century Gothic" pitchFamily="34" charset="0"/>
                        </a:rPr>
                        <a:t>Quick recall of multiples 2s, 3s, 4s, 5s,, 6s, 7s, 8s,</a:t>
                      </a:r>
                      <a:r>
                        <a:rPr lang="en-GB" sz="1600" baseline="0" dirty="0" smtClean="0">
                          <a:latin typeface="Century Gothic" pitchFamily="34" charset="0"/>
                        </a:rPr>
                        <a:t> 9s and </a:t>
                      </a:r>
                      <a:r>
                        <a:rPr lang="en-GB" sz="1600" dirty="0" smtClean="0">
                          <a:latin typeface="Century Gothic" pitchFamily="34" charset="0"/>
                        </a:rPr>
                        <a:t>10s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600" dirty="0" smtClean="0">
                          <a:latin typeface="Century Gothic" pitchFamily="34" charset="0"/>
                        </a:rPr>
                        <a:t>Halving and doubling</a:t>
                      </a:r>
                      <a:r>
                        <a:rPr lang="en-GB" sz="1600" baseline="0" dirty="0" smtClean="0">
                          <a:latin typeface="Century Gothic" pitchFamily="34" charset="0"/>
                        </a:rPr>
                        <a:t> of numbers up to 1000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600" baseline="0" dirty="0" smtClean="0">
                          <a:latin typeface="Century Gothic" pitchFamily="34" charset="0"/>
                        </a:rPr>
                        <a:t>Quick recall of 2x, 3x, 4x, 5x, 6x, 7x, 8s, 9s and 10s tables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STANDARD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INFORMAL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Standard working out is recorded vertically</a:t>
                      </a:r>
                    </a:p>
                    <a:p>
                      <a:pPr marL="0" indent="0"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            4                                3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          X3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                         X4</a:t>
                      </a:r>
                    </a:p>
                    <a:p>
                      <a:pPr marL="0" indent="0">
                        <a:buNone/>
                      </a:pPr>
                      <a:endParaRPr lang="en-GB" sz="1400" baseline="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           12                              12</a:t>
                      </a:r>
                    </a:p>
                    <a:p>
                      <a:pPr marL="0" indent="0"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Repeated addition = 4 x 3= 12, 4 + 4 + 4 = 12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Recall multiplication fact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 to answer questions, </a:t>
                      </a:r>
                      <a:r>
                        <a:rPr lang="en-GB" sz="1400" baseline="0" dirty="0" err="1" smtClean="0">
                          <a:latin typeface="Century Gothic" pitchFamily="34" charset="0"/>
                        </a:rPr>
                        <a:t>eg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, 6 x 24 =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baseline="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Fill in the missing number 8 x            = 40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baseline="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To know that division is the inverse of multiplication </a:t>
                      </a: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27584" y="2852936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88368" y="2846838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143681" y="2863130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287697" y="2863130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44352" y="3005336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979984" y="3005336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143681" y="3007146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287697" y="3005336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996752" y="3157736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839545" y="3167111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156274" y="3167111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300290" y="3167111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267744" y="2846838"/>
            <a:ext cx="216024" cy="2323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/>
          <p:cNvSpPr/>
          <p:nvPr/>
        </p:nvSpPr>
        <p:spPr>
          <a:xfrm>
            <a:off x="2616932" y="2859585"/>
            <a:ext cx="216024" cy="2323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940968" y="2845028"/>
            <a:ext cx="216024" cy="2323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275856" y="2863130"/>
            <a:ext cx="216024" cy="2323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233453" y="3169873"/>
            <a:ext cx="216024" cy="2323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586630" y="3178314"/>
            <a:ext cx="216024" cy="2323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940968" y="3194969"/>
            <a:ext cx="216024" cy="2323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3280552" y="3194969"/>
            <a:ext cx="216024" cy="2323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2233453" y="3442032"/>
            <a:ext cx="216024" cy="2323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582641" y="3478274"/>
            <a:ext cx="216024" cy="2323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2940968" y="3485990"/>
            <a:ext cx="216024" cy="2323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3275856" y="3485990"/>
            <a:ext cx="216024" cy="2323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228282" y="5517232"/>
            <a:ext cx="3913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940968" y="5517232"/>
            <a:ext cx="334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164288" y="5661248"/>
            <a:ext cx="360040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Curved Down Arrow 27"/>
          <p:cNvSpPr/>
          <p:nvPr/>
        </p:nvSpPr>
        <p:spPr>
          <a:xfrm>
            <a:off x="3779912" y="1124744"/>
            <a:ext cx="1368152" cy="576064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Curved Left Arrow 29"/>
          <p:cNvSpPr/>
          <p:nvPr/>
        </p:nvSpPr>
        <p:spPr>
          <a:xfrm>
            <a:off x="8388424" y="3861048"/>
            <a:ext cx="576064" cy="1195004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Left Arrow 32"/>
          <p:cNvSpPr/>
          <p:nvPr/>
        </p:nvSpPr>
        <p:spPr>
          <a:xfrm>
            <a:off x="4283968" y="5517232"/>
            <a:ext cx="360040" cy="432048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19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latin typeface="Century Gothic" pitchFamily="34" charset="0"/>
              </a:rPr>
              <a:t>Year </a:t>
            </a:r>
            <a:r>
              <a:rPr lang="en-GB" sz="2800" b="1" dirty="0">
                <a:latin typeface="Century Gothic" pitchFamily="34" charset="0"/>
              </a:rPr>
              <a:t>3</a:t>
            </a:r>
            <a:r>
              <a:rPr lang="en-GB" sz="2800" b="1" dirty="0" smtClean="0">
                <a:latin typeface="Century Gothic" pitchFamily="34" charset="0"/>
              </a:rPr>
              <a:t>: Division</a:t>
            </a:r>
            <a:endParaRPr lang="en-GB" sz="2800" b="1" dirty="0">
              <a:latin typeface="Century Gothic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345560"/>
              </p:ext>
            </p:extLst>
          </p:nvPr>
        </p:nvGraphicFramePr>
        <p:xfrm>
          <a:off x="467544" y="1268759"/>
          <a:ext cx="8229600" cy="497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988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PRACTICAL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MENTAL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Sharing sets of numbers.</a:t>
                      </a: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Using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 multilink or counters</a:t>
                      </a:r>
                    </a:p>
                    <a:p>
                      <a:endParaRPr lang="en-GB" sz="1400" baseline="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</a:t>
                      </a: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2000" dirty="0" smtClean="0">
                        <a:latin typeface="Century Gothic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2000" dirty="0" smtClean="0">
                        <a:latin typeface="Century Gothic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000" b="1" dirty="0" smtClean="0">
                          <a:latin typeface="Century Gothic" pitchFamily="34" charset="0"/>
                        </a:rPr>
                        <a:t>Rapid recall of halves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2000" b="1" dirty="0" smtClean="0">
                          <a:latin typeface="Century Gothic" pitchFamily="34" charset="0"/>
                        </a:rPr>
                        <a:t>    and doubles</a:t>
                      </a:r>
                      <a:r>
                        <a:rPr lang="en-GB" sz="2000" b="1" baseline="0" dirty="0" smtClean="0">
                          <a:latin typeface="Century Gothic" pitchFamily="34" charset="0"/>
                        </a:rPr>
                        <a:t> to 1000</a:t>
                      </a:r>
                      <a:endParaRPr lang="en-GB" sz="20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STANDARD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INFORMAL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b="1" dirty="0" smtClean="0">
                          <a:latin typeface="Century Gothic" pitchFamily="34" charset="0"/>
                        </a:rPr>
                        <a:t>                               26   ÷   3 = 8 r 2</a:t>
                      </a:r>
                    </a:p>
                    <a:p>
                      <a:r>
                        <a:rPr lang="en-GB" sz="1400" b="1" dirty="0" smtClean="0">
                          <a:latin typeface="Century Gothic" pitchFamily="34" charset="0"/>
                        </a:rPr>
                        <a:t>                                  </a:t>
                      </a: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1x 3    2x3    3x3   4x3   5x3   6x3  7x3  8x3  r2</a:t>
                      </a: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0      3      6      9      12     15     18     21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</a:t>
                      </a:r>
                      <a:r>
                        <a:rPr lang="en-GB" sz="1400" baseline="0" smtClean="0">
                          <a:latin typeface="Century Gothic" pitchFamily="34" charset="0"/>
                        </a:rPr>
                        <a:t>24  26</a:t>
                      </a:r>
                    </a:p>
                    <a:p>
                      <a:pPr marL="0" indent="0">
                        <a:buNone/>
                      </a:pP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b="1" dirty="0" smtClean="0">
                          <a:latin typeface="Century Gothic" pitchFamily="34" charset="0"/>
                        </a:rPr>
                        <a:t>To remember the inverse of division is multiplication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24 ÷ 3 =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Remember 8 x 3 = 24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So 24 ÷ 3 = 8 </a:t>
                      </a: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71600" y="2492896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207524" y="2492896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434824" y="2492896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82726" y="2708920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218800" y="2722401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423548" y="2708920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70729" y="2924944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198750" y="2938425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423320" y="2924944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411760" y="2492896"/>
            <a:ext cx="288032" cy="32403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852192" y="2493215"/>
            <a:ext cx="288032" cy="32403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275856" y="2478171"/>
            <a:ext cx="288032" cy="32403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406385" y="2884419"/>
            <a:ext cx="288032" cy="32403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405507" y="3357434"/>
            <a:ext cx="288032" cy="32403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846817" y="2894503"/>
            <a:ext cx="288032" cy="32403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846817" y="3343381"/>
            <a:ext cx="288032" cy="32403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275856" y="2884885"/>
            <a:ext cx="288032" cy="32403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287249" y="3337112"/>
            <a:ext cx="288032" cy="32403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Connector 23"/>
          <p:cNvCxnSpPr/>
          <p:nvPr/>
        </p:nvCxnSpPr>
        <p:spPr>
          <a:xfrm>
            <a:off x="683568" y="5589240"/>
            <a:ext cx="3528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rved Down Arrow 24"/>
          <p:cNvSpPr/>
          <p:nvPr/>
        </p:nvSpPr>
        <p:spPr>
          <a:xfrm>
            <a:off x="539552" y="5445224"/>
            <a:ext cx="443174" cy="1440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Curved Down Arrow 25"/>
          <p:cNvSpPr/>
          <p:nvPr/>
        </p:nvSpPr>
        <p:spPr>
          <a:xfrm>
            <a:off x="982726" y="5445224"/>
            <a:ext cx="452098" cy="1440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Curved Down Arrow 26"/>
          <p:cNvSpPr/>
          <p:nvPr/>
        </p:nvSpPr>
        <p:spPr>
          <a:xfrm>
            <a:off x="1434824" y="5445224"/>
            <a:ext cx="400872" cy="1440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Curved Down Arrow 27"/>
          <p:cNvSpPr/>
          <p:nvPr/>
        </p:nvSpPr>
        <p:spPr>
          <a:xfrm>
            <a:off x="1835696" y="5445224"/>
            <a:ext cx="432048" cy="1440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Curved Down Arrow 28"/>
          <p:cNvSpPr/>
          <p:nvPr/>
        </p:nvSpPr>
        <p:spPr>
          <a:xfrm>
            <a:off x="2267744" y="5445224"/>
            <a:ext cx="425795" cy="1440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Curved Down Arrow 29"/>
          <p:cNvSpPr/>
          <p:nvPr/>
        </p:nvSpPr>
        <p:spPr>
          <a:xfrm>
            <a:off x="2699792" y="5445224"/>
            <a:ext cx="440432" cy="1440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Curved Down Arrow 30"/>
          <p:cNvSpPr/>
          <p:nvPr/>
        </p:nvSpPr>
        <p:spPr>
          <a:xfrm>
            <a:off x="3140224" y="5445224"/>
            <a:ext cx="435057" cy="1440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Curved Down Arrow 31"/>
          <p:cNvSpPr/>
          <p:nvPr/>
        </p:nvSpPr>
        <p:spPr>
          <a:xfrm>
            <a:off x="3575281" y="5445224"/>
            <a:ext cx="492663" cy="1440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3581074" y="1268760"/>
            <a:ext cx="1716799" cy="648072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Curved Left Arrow 22"/>
          <p:cNvSpPr/>
          <p:nvPr/>
        </p:nvSpPr>
        <p:spPr>
          <a:xfrm>
            <a:off x="8388424" y="3499130"/>
            <a:ext cx="576064" cy="1154006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Left Arrow 32"/>
          <p:cNvSpPr/>
          <p:nvPr/>
        </p:nvSpPr>
        <p:spPr>
          <a:xfrm>
            <a:off x="4478116" y="5589240"/>
            <a:ext cx="432048" cy="36004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67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latin typeface="Century Gothic" pitchFamily="34" charset="0"/>
              </a:rPr>
              <a:t>Year 4: Addition</a:t>
            </a:r>
            <a:endParaRPr lang="en-GB" sz="2800" b="1" dirty="0">
              <a:latin typeface="Century Gothic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804904"/>
              </p:ext>
            </p:extLst>
          </p:nvPr>
        </p:nvGraphicFramePr>
        <p:xfrm>
          <a:off x="467544" y="1196752"/>
          <a:ext cx="8229600" cy="528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PRACTICAL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MENTAL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               </a:t>
                      </a:r>
                      <a:r>
                        <a:rPr lang="en-GB" sz="1800" b="1" dirty="0" smtClean="0">
                          <a:latin typeface="Century Gothic" pitchFamily="34" charset="0"/>
                        </a:rPr>
                        <a:t>100</a:t>
                      </a:r>
                      <a:r>
                        <a:rPr lang="en-GB" sz="1800" b="1" baseline="0" dirty="0" smtClean="0">
                          <a:latin typeface="Century Gothic" pitchFamily="34" charset="0"/>
                        </a:rPr>
                        <a:t>  +  </a:t>
                      </a:r>
                      <a:r>
                        <a:rPr lang="en-GB" sz="1800" b="1" baseline="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50  +  2</a:t>
                      </a:r>
                    </a:p>
                    <a:p>
                      <a:endParaRPr lang="en-GB" sz="1400" baseline="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</a:t>
                      </a:r>
                    </a:p>
                    <a:p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/>
                        <a:t>                                 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="1" dirty="0" smtClean="0">
                          <a:latin typeface="Century Gothic" pitchFamily="34" charset="0"/>
                        </a:rPr>
                        <a:t>                                       999 + 637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b="1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="1" dirty="0" smtClean="0">
                          <a:latin typeface="Century Gothic" pitchFamily="34" charset="0"/>
                        </a:rPr>
                        <a:t> 999 + 637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="1" dirty="0" smtClean="0">
                          <a:latin typeface="Century Gothic" pitchFamily="34" charset="0"/>
                        </a:rPr>
                        <a:t>1000 + 637 = 1637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="1" dirty="0" smtClean="0">
                          <a:latin typeface="Century Gothic" pitchFamily="34" charset="0"/>
                        </a:rPr>
                        <a:t>1637 -1 = 1636</a:t>
                      </a:r>
                      <a:endParaRPr lang="en-GB" sz="14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STANDARD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INFORMAL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                                                   </a:t>
                      </a:r>
                      <a:r>
                        <a:rPr lang="en-GB" sz="1600" baseline="0" dirty="0" smtClean="0">
                          <a:latin typeface="Century Gothic" pitchFamily="34" charset="0"/>
                        </a:rPr>
                        <a:t>H T U</a:t>
                      </a:r>
                    </a:p>
                    <a:p>
                      <a:r>
                        <a:rPr lang="en-GB" sz="1600" baseline="0" dirty="0" smtClean="0">
                          <a:latin typeface="Century Gothic" pitchFamily="34" charset="0"/>
                        </a:rPr>
                        <a:t>                                                  4 </a:t>
                      </a:r>
                      <a:r>
                        <a:rPr lang="en-GB" sz="1600" b="1" baseline="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8 6</a:t>
                      </a:r>
                    </a:p>
                    <a:p>
                      <a:r>
                        <a:rPr lang="en-GB" sz="1600" baseline="0" dirty="0" smtClean="0">
                          <a:latin typeface="Century Gothic" pitchFamily="34" charset="0"/>
                        </a:rPr>
                        <a:t>                                                  5 </a:t>
                      </a:r>
                      <a:r>
                        <a:rPr lang="en-GB" sz="1600" b="1" baseline="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2 1</a:t>
                      </a:r>
                    </a:p>
                    <a:p>
                      <a:r>
                        <a:rPr lang="en-GB" sz="1600" baseline="0" dirty="0" smtClean="0">
                          <a:latin typeface="Century Gothic" pitchFamily="34" charset="0"/>
                        </a:rPr>
                        <a:t>  4</a:t>
                      </a:r>
                      <a:r>
                        <a:rPr lang="en-GB" sz="1600" b="1" baseline="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86</a:t>
                      </a:r>
                      <a:r>
                        <a:rPr lang="en-GB" sz="1600" baseline="0" dirty="0" smtClean="0">
                          <a:latin typeface="Century Gothic" pitchFamily="34" charset="0"/>
                        </a:rPr>
                        <a:t> = 400 + </a:t>
                      </a:r>
                      <a:r>
                        <a:rPr lang="en-GB" sz="1600" b="1" baseline="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80</a:t>
                      </a:r>
                      <a:r>
                        <a:rPr lang="en-GB" sz="1600" baseline="0" dirty="0" smtClean="0">
                          <a:latin typeface="Century Gothic" pitchFamily="34" charset="0"/>
                        </a:rPr>
                        <a:t> + </a:t>
                      </a:r>
                      <a:r>
                        <a:rPr lang="en-GB" sz="1600" b="1" baseline="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6</a:t>
                      </a:r>
                      <a:r>
                        <a:rPr lang="en-GB" sz="1600" baseline="0" dirty="0" smtClean="0">
                          <a:latin typeface="Century Gothic" pitchFamily="34" charset="0"/>
                        </a:rPr>
                        <a:t>          H     9 0 0</a:t>
                      </a:r>
                    </a:p>
                    <a:p>
                      <a:r>
                        <a:rPr lang="en-GB" sz="1600" baseline="0" dirty="0" smtClean="0">
                          <a:latin typeface="Century Gothic" pitchFamily="34" charset="0"/>
                        </a:rPr>
                        <a:t>  5</a:t>
                      </a:r>
                      <a:r>
                        <a:rPr lang="en-GB" sz="1600" b="1" baseline="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21</a:t>
                      </a:r>
                      <a:r>
                        <a:rPr lang="en-GB" sz="1600" baseline="0" dirty="0" smtClean="0">
                          <a:latin typeface="Century Gothic" pitchFamily="34" charset="0"/>
                        </a:rPr>
                        <a:t> = 500 + </a:t>
                      </a:r>
                      <a:r>
                        <a:rPr lang="en-GB" sz="1600" b="1" baseline="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20</a:t>
                      </a:r>
                      <a:r>
                        <a:rPr lang="en-GB" sz="1600" baseline="0" dirty="0" smtClean="0">
                          <a:latin typeface="Century Gothic" pitchFamily="34" charset="0"/>
                        </a:rPr>
                        <a:t> + </a:t>
                      </a:r>
                      <a:r>
                        <a:rPr lang="en-GB" sz="1600" b="1" baseline="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1</a:t>
                      </a:r>
                      <a:r>
                        <a:rPr lang="en-GB" sz="1600" baseline="0" dirty="0" smtClean="0">
                          <a:latin typeface="Century Gothic" pitchFamily="34" charset="0"/>
                        </a:rPr>
                        <a:t>           </a:t>
                      </a:r>
                      <a:r>
                        <a:rPr lang="en-GB" sz="1600" b="1" baseline="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T</a:t>
                      </a:r>
                      <a:r>
                        <a:rPr lang="en-GB" sz="1600" baseline="0" dirty="0" smtClean="0">
                          <a:latin typeface="Century Gothic" pitchFamily="34" charset="0"/>
                        </a:rPr>
                        <a:t>     </a:t>
                      </a:r>
                      <a:r>
                        <a:rPr lang="en-GB" sz="1600" b="1" baseline="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1 0 0</a:t>
                      </a:r>
                    </a:p>
                    <a:p>
                      <a:r>
                        <a:rPr lang="en-GB" sz="1600" baseline="0" dirty="0" smtClean="0">
                          <a:latin typeface="Century Gothic" pitchFamily="34" charset="0"/>
                        </a:rPr>
                        <a:t>100</a:t>
                      </a:r>
                      <a:r>
                        <a:rPr lang="en-GB" sz="1600" b="1" baseline="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7</a:t>
                      </a:r>
                      <a:r>
                        <a:rPr lang="en-GB" sz="1600" baseline="0" dirty="0" smtClean="0">
                          <a:latin typeface="Century Gothic" pitchFamily="34" charset="0"/>
                        </a:rPr>
                        <a:t> = 900 + </a:t>
                      </a:r>
                      <a:r>
                        <a:rPr lang="en-GB" sz="1600" b="1" baseline="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100</a:t>
                      </a:r>
                      <a:r>
                        <a:rPr lang="en-GB" sz="1600" baseline="0" dirty="0" smtClean="0">
                          <a:latin typeface="Century Gothic" pitchFamily="34" charset="0"/>
                        </a:rPr>
                        <a:t> + </a:t>
                      </a:r>
                      <a:r>
                        <a:rPr lang="en-GB" sz="1600" b="1" baseline="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7</a:t>
                      </a:r>
                      <a:r>
                        <a:rPr lang="en-GB" sz="1600" baseline="0" dirty="0" smtClean="0">
                          <a:latin typeface="Century Gothic" pitchFamily="34" charset="0"/>
                        </a:rPr>
                        <a:t>         </a:t>
                      </a:r>
                      <a:r>
                        <a:rPr lang="en-GB" sz="1600" b="1" baseline="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U</a:t>
                      </a:r>
                      <a:r>
                        <a:rPr lang="en-GB" sz="1600" baseline="0" dirty="0" smtClean="0">
                          <a:latin typeface="Century Gothic" pitchFamily="34" charset="0"/>
                        </a:rPr>
                        <a:t>          </a:t>
                      </a:r>
                      <a:r>
                        <a:rPr lang="en-GB" sz="1600" b="1" baseline="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7</a:t>
                      </a:r>
                    </a:p>
                    <a:p>
                      <a:r>
                        <a:rPr lang="en-GB" sz="1600" baseline="0" dirty="0" smtClean="0">
                          <a:latin typeface="Century Gothic" pitchFamily="34" charset="0"/>
                        </a:rPr>
                        <a:t>                                                1 0 0 7</a:t>
                      </a:r>
                    </a:p>
                    <a:p>
                      <a:r>
                        <a:rPr lang="en-GB" sz="1600" baseline="0" dirty="0" smtClean="0">
                          <a:latin typeface="Century Gothic" pitchFamily="34" charset="0"/>
                        </a:rPr>
                        <a:t>                         </a:t>
                      </a:r>
                      <a:endParaRPr lang="en-GB" sz="16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aseline="0" dirty="0" smtClean="0"/>
                        <a:t>                                  </a:t>
                      </a:r>
                      <a:r>
                        <a:rPr lang="en-GB" sz="2000" baseline="0" dirty="0" smtClean="0">
                          <a:latin typeface="Century Gothic" pitchFamily="34" charset="0"/>
                        </a:rPr>
                        <a:t>14</a:t>
                      </a:r>
                      <a:r>
                        <a:rPr lang="en-GB" sz="2000" b="1" baseline="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86</a:t>
                      </a:r>
                      <a:r>
                        <a:rPr lang="en-GB" sz="2000" baseline="0" dirty="0" smtClean="0">
                          <a:latin typeface="Century Gothic" pitchFamily="34" charset="0"/>
                        </a:rPr>
                        <a:t> + 5</a:t>
                      </a:r>
                      <a:r>
                        <a:rPr lang="en-GB" sz="2000" b="1" baseline="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21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2000" b="1" baseline="0" dirty="0" smtClean="0">
                        <a:solidFill>
                          <a:srgbClr val="FF0000"/>
                        </a:solidFill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2000" b="1" baseline="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    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1000</a:t>
                      </a:r>
                      <a:r>
                        <a:rPr lang="en-GB" sz="2000" b="1" baseline="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+ 900 +</a:t>
                      </a:r>
                      <a:r>
                        <a:rPr lang="en-GB" sz="2000" b="1" baseline="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 100 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+</a:t>
                      </a:r>
                      <a:r>
                        <a:rPr lang="en-GB" sz="2000" b="1" baseline="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 7 = 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</a:t>
                      </a:r>
                      <a:r>
                        <a:rPr lang="en-GB" sz="2000" b="1" baseline="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07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Pentagon 2"/>
          <p:cNvSpPr/>
          <p:nvPr/>
        </p:nvSpPr>
        <p:spPr>
          <a:xfrm>
            <a:off x="755576" y="2564904"/>
            <a:ext cx="720080" cy="360040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100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123728" y="2565895"/>
            <a:ext cx="720080" cy="360040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50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275856" y="2562474"/>
            <a:ext cx="720080" cy="360040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2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619672" y="3140968"/>
            <a:ext cx="648072" cy="360040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951557" y="3140968"/>
            <a:ext cx="648072" cy="360040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5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2293855" y="3136776"/>
            <a:ext cx="648072" cy="360040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2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6399" y="2210380"/>
            <a:ext cx="2100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entury Gothic" pitchFamily="34" charset="0"/>
              </a:rPr>
              <a:t>By making the 999 up to</a:t>
            </a:r>
          </a:p>
          <a:p>
            <a:r>
              <a:rPr lang="en-GB" sz="1200" dirty="0" smtClean="0">
                <a:latin typeface="Century Gothic" pitchFamily="34" charset="0"/>
              </a:rPr>
              <a:t>1000 and then taking the 1 back later this calculation </a:t>
            </a:r>
          </a:p>
          <a:p>
            <a:r>
              <a:rPr lang="en-GB" sz="1200" dirty="0">
                <a:latin typeface="Century Gothic" pitchFamily="34" charset="0"/>
              </a:rPr>
              <a:t>i</a:t>
            </a:r>
            <a:r>
              <a:rPr lang="en-GB" sz="1200" dirty="0" smtClean="0">
                <a:latin typeface="Century Gothic" pitchFamily="34" charset="0"/>
              </a:rPr>
              <a:t>s simple and solved in</a:t>
            </a:r>
          </a:p>
          <a:p>
            <a:r>
              <a:rPr lang="en-GB" sz="1200" dirty="0">
                <a:latin typeface="Century Gothic" pitchFamily="34" charset="0"/>
              </a:rPr>
              <a:t>s</a:t>
            </a:r>
            <a:r>
              <a:rPr lang="en-GB" sz="1200" dirty="0" smtClean="0">
                <a:latin typeface="Century Gothic" pitchFamily="34" charset="0"/>
              </a:rPr>
              <a:t>econds.</a:t>
            </a:r>
            <a:endParaRPr lang="en-GB" sz="1200" dirty="0">
              <a:latin typeface="Century Gothic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275856" y="5013176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75856" y="5733256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rved Down Arrow 10"/>
          <p:cNvSpPr/>
          <p:nvPr/>
        </p:nvSpPr>
        <p:spPr>
          <a:xfrm>
            <a:off x="3995936" y="1124744"/>
            <a:ext cx="1224136" cy="792088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Curved Left Arrow 12"/>
          <p:cNvSpPr/>
          <p:nvPr/>
        </p:nvSpPr>
        <p:spPr>
          <a:xfrm>
            <a:off x="8316416" y="3410709"/>
            <a:ext cx="648072" cy="1242427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4248924" y="5454936"/>
            <a:ext cx="971148" cy="55664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35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52736"/>
            <a:ext cx="8299648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latin typeface="Century Gothic" pitchFamily="34" charset="0"/>
              </a:rPr>
              <a:t>How do we do it?</a:t>
            </a:r>
          </a:p>
          <a:p>
            <a:r>
              <a:rPr lang="en-GB" sz="2600" b="1" dirty="0" smtClean="0">
                <a:latin typeface="Century Gothic" pitchFamily="34" charset="0"/>
              </a:rPr>
              <a:t>Calculation strategies for parents</a:t>
            </a:r>
            <a:endParaRPr lang="en-GB" sz="2600" dirty="0" smtClean="0">
              <a:latin typeface="Century Gothic" pitchFamily="34" charset="0"/>
            </a:endParaRPr>
          </a:p>
          <a:p>
            <a:endParaRPr lang="en-GB" b="1" dirty="0">
              <a:latin typeface="Century Gothic" pitchFamily="34" charset="0"/>
            </a:endParaRPr>
          </a:p>
          <a:p>
            <a:r>
              <a:rPr lang="en-GB" sz="1600" dirty="0" smtClean="0">
                <a:latin typeface="Century Gothic" pitchFamily="34" charset="0"/>
              </a:rPr>
              <a:t>This document outlines progressive steps for teaching calculation. It then breaks these down on a year by year basis. </a:t>
            </a:r>
          </a:p>
          <a:p>
            <a:r>
              <a:rPr lang="en-GB" sz="1600" dirty="0" smtClean="0">
                <a:latin typeface="Century Gothic" pitchFamily="34" charset="0"/>
              </a:rPr>
              <a:t>We hope that this document, as well as our calculation policy, will help you in supporting your children at home. </a:t>
            </a:r>
          </a:p>
          <a:p>
            <a:endParaRPr lang="en-GB" sz="1100" dirty="0">
              <a:latin typeface="Century Gothic" pitchFamily="34" charset="0"/>
            </a:endParaRPr>
          </a:p>
          <a:p>
            <a:endParaRPr lang="en-GB" sz="1100" dirty="0" smtClean="0">
              <a:latin typeface="Century Gothic" pitchFamily="34" charset="0"/>
            </a:endParaRPr>
          </a:p>
          <a:p>
            <a:endParaRPr lang="en-GB" sz="1100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35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latin typeface="Century Gothic" pitchFamily="34" charset="0"/>
              </a:rPr>
              <a:t>Year 4: Subtraction</a:t>
            </a:r>
            <a:endParaRPr lang="en-GB" sz="2800" b="1" dirty="0">
              <a:latin typeface="Century Gothic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811674"/>
              </p:ext>
            </p:extLst>
          </p:nvPr>
        </p:nvGraphicFramePr>
        <p:xfrm>
          <a:off x="467544" y="1196752"/>
          <a:ext cx="82296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PRACTICAL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MENTAL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  Interactive whiteboard and pupil </a:t>
                      </a: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  whiteboards      342 – 87</a:t>
                      </a: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+3          +10               +200                      +42</a:t>
                      </a: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87  90          100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                    300                342   </a:t>
                      </a: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                 200 + 42 + 10 + 3 = 255</a:t>
                      </a: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Count forward on a number line from the smaller number to find the difference, from 87</a:t>
                      </a: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In this example.</a:t>
                      </a: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        3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42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 -  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87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 =                 3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42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 – 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87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 =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        3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42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 – 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40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  = 3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02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         3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42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 – 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90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  = 2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52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        3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02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 – 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40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  = 2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62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         2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52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 + 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3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 = 2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55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         2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62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 – 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7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   =  2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55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 </a:t>
                      </a: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STANDARD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INFORMAL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                          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342 – 87</a:t>
                      </a: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                                </a:t>
                      </a:r>
                      <a:r>
                        <a:rPr lang="en-GB" sz="800" dirty="0" smtClean="0">
                          <a:latin typeface="Century Gothic" pitchFamily="34" charset="0"/>
                        </a:rPr>
                        <a:t>200          130       12</a:t>
                      </a: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                 </a:t>
                      </a:r>
                      <a:r>
                        <a:rPr lang="en-GB" sz="800" dirty="0" smtClean="0">
                          <a:latin typeface="Century Gothic" pitchFamily="34" charset="0"/>
                        </a:rPr>
                        <a:t>2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34</a:t>
                      </a:r>
                      <a:r>
                        <a:rPr lang="en-GB" sz="800" dirty="0" smtClean="0">
                          <a:latin typeface="Century Gothic" pitchFamily="34" charset="0"/>
                        </a:rPr>
                        <a:t>1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2      300 + 40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 + 2</a:t>
                      </a:r>
                    </a:p>
                    <a:p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                 8 7                80 + 7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  </a:t>
                      </a: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                                200 +  50 + 5  </a:t>
                      </a:r>
                    </a:p>
                    <a:p>
                      <a:pPr marL="0" indent="0">
                        <a:buNone/>
                      </a:pP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/>
                        <a:t>                           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                       Compensation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7000 - 470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7000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 – 500 = 6500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6500 + 30   = 6530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baseline="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552460" y="3068960"/>
            <a:ext cx="3816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rved Down Arrow 5"/>
          <p:cNvSpPr/>
          <p:nvPr/>
        </p:nvSpPr>
        <p:spPr>
          <a:xfrm>
            <a:off x="552460" y="2924944"/>
            <a:ext cx="419140" cy="1440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>
            <a:off x="971600" y="2924944"/>
            <a:ext cx="792088" cy="1440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>
            <a:off x="1763688" y="2780928"/>
            <a:ext cx="1584176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>
            <a:off x="3347864" y="2780928"/>
            <a:ext cx="1080120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547664" y="5085184"/>
            <a:ext cx="72008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619672" y="5085184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771800" y="5085184"/>
            <a:ext cx="72008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267744" y="5085184"/>
            <a:ext cx="192928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95736" y="5517232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04248" y="5229200"/>
            <a:ext cx="16161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entury Gothic" pitchFamily="34" charset="0"/>
              </a:rPr>
              <a:t>It is more reliable</a:t>
            </a:r>
          </a:p>
          <a:p>
            <a:r>
              <a:rPr lang="en-GB" sz="1200" dirty="0">
                <a:latin typeface="Century Gothic" pitchFamily="34" charset="0"/>
              </a:rPr>
              <a:t>a</a:t>
            </a:r>
            <a:r>
              <a:rPr lang="en-GB" sz="1200" dirty="0" smtClean="0">
                <a:latin typeface="Century Gothic" pitchFamily="34" charset="0"/>
              </a:rPr>
              <a:t>nd efficient to</a:t>
            </a:r>
          </a:p>
          <a:p>
            <a:r>
              <a:rPr lang="en-GB" sz="1200" dirty="0">
                <a:latin typeface="Century Gothic" pitchFamily="34" charset="0"/>
              </a:rPr>
              <a:t>t</a:t>
            </a:r>
            <a:r>
              <a:rPr lang="en-GB" sz="1200" dirty="0" smtClean="0">
                <a:latin typeface="Century Gothic" pitchFamily="34" charset="0"/>
              </a:rPr>
              <a:t>ake away the 500,</a:t>
            </a:r>
          </a:p>
          <a:p>
            <a:r>
              <a:rPr lang="en-GB" sz="1200" dirty="0">
                <a:latin typeface="Century Gothic" pitchFamily="34" charset="0"/>
              </a:rPr>
              <a:t>t</a:t>
            </a:r>
            <a:r>
              <a:rPr lang="en-GB" sz="1200" dirty="0" smtClean="0">
                <a:latin typeface="Century Gothic" pitchFamily="34" charset="0"/>
              </a:rPr>
              <a:t>hen add the 30</a:t>
            </a:r>
          </a:p>
          <a:p>
            <a:r>
              <a:rPr lang="en-GB" sz="1200" dirty="0">
                <a:latin typeface="Century Gothic" pitchFamily="34" charset="0"/>
              </a:rPr>
              <a:t>b</a:t>
            </a:r>
            <a:r>
              <a:rPr lang="en-GB" sz="1200" dirty="0" smtClean="0">
                <a:latin typeface="Century Gothic" pitchFamily="34" charset="0"/>
              </a:rPr>
              <a:t>ack on after.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80112" y="5373216"/>
            <a:ext cx="108012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rved Down Arrow 23"/>
          <p:cNvSpPr/>
          <p:nvPr/>
        </p:nvSpPr>
        <p:spPr>
          <a:xfrm>
            <a:off x="3887924" y="1124744"/>
            <a:ext cx="1332148" cy="792088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Curved Left Arrow 24"/>
          <p:cNvSpPr/>
          <p:nvPr/>
        </p:nvSpPr>
        <p:spPr>
          <a:xfrm>
            <a:off x="8244408" y="3789040"/>
            <a:ext cx="720080" cy="1224136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Left Arrow 25"/>
          <p:cNvSpPr/>
          <p:nvPr/>
        </p:nvSpPr>
        <p:spPr>
          <a:xfrm>
            <a:off x="4427984" y="4790732"/>
            <a:ext cx="306034" cy="432048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46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latin typeface="Century Gothic" pitchFamily="34" charset="0"/>
              </a:rPr>
              <a:t>Year 4: Multiplication</a:t>
            </a:r>
            <a:endParaRPr lang="en-GB" sz="2800" b="1" dirty="0">
              <a:latin typeface="Century Gothic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488914"/>
              </p:ext>
            </p:extLst>
          </p:nvPr>
        </p:nvGraphicFramePr>
        <p:xfrm>
          <a:off x="467544" y="1196752"/>
          <a:ext cx="8229600" cy="540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PRACTICAL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MENTAL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Interactive whiteboard programme of array boards and using multilink blocks.</a:t>
                      </a: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</a:t>
                      </a: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A Tyrannosaurus Rex was approximately 15 times as long as the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 largest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 lizard. A lizard’s tail is 60cm long. How long was the tail of the Tyrannosaurus Rex?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Repeated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 addition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60 + 60 + 60 + 60 + 60 + 60 + 60 + 60 + 60 +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 60 + 60 + 60 + 60 + 60 + 60 = 900 cm</a:t>
                      </a: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</a:t>
                      </a: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STANDARD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INFORMAL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Using a 2-digitnumber</a:t>
                      </a:r>
                    </a:p>
                    <a:p>
                      <a:pPr marL="0" indent="0"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     60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   X15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   300 (5 x 60)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   600 (10 x 60)</a:t>
                      </a:r>
                    </a:p>
                    <a:p>
                      <a:pPr marL="0" indent="0"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2000" dirty="0" smtClean="0">
                          <a:latin typeface="Century Gothic" pitchFamily="34" charset="0"/>
                        </a:rPr>
                        <a:t>      X</a:t>
                      </a:r>
                      <a:r>
                        <a:rPr lang="en-GB" sz="2000" baseline="0" dirty="0" smtClean="0">
                          <a:latin typeface="Century Gothic" pitchFamily="34" charset="0"/>
                        </a:rPr>
                        <a:t>   10cm       5cm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2000" baseline="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2000" baseline="0" dirty="0" smtClean="0">
                          <a:latin typeface="Century Gothic" pitchFamily="34" charset="0"/>
                        </a:rPr>
                        <a:t>60                                     = 900cm</a:t>
                      </a:r>
                      <a:endParaRPr lang="en-GB" sz="1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827584" y="2420888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276400" y="2420888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723460" y="2437656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195736" y="2437656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827584" y="2852936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268016" y="2855051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723460" y="2852668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195736" y="2852936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827584" y="3212746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262716" y="3201428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723460" y="3201428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195736" y="3212746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824533" y="3653178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276400" y="3639419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723460" y="3634997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195736" y="3639419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636168" y="2430605"/>
            <a:ext cx="288032" cy="2626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636168" y="3202798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636168" y="2852668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636168" y="3643230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3347864" y="2996684"/>
            <a:ext cx="1219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 rows of 5</a:t>
            </a:r>
          </a:p>
          <a:p>
            <a:r>
              <a:rPr lang="en-GB" dirty="0" smtClean="0"/>
              <a:t>= 20</a:t>
            </a:r>
            <a:endParaRPr lang="en-GB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968549" y="5517232"/>
            <a:ext cx="3078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47109" y="4575737"/>
            <a:ext cx="139333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entury Gothic" pitchFamily="34" charset="0"/>
              </a:rPr>
              <a:t>Using a single </a:t>
            </a:r>
          </a:p>
          <a:p>
            <a:r>
              <a:rPr lang="en-GB" sz="1400" dirty="0">
                <a:latin typeface="Century Gothic" pitchFamily="34" charset="0"/>
              </a:rPr>
              <a:t>d</a:t>
            </a:r>
            <a:r>
              <a:rPr lang="en-GB" sz="1400" dirty="0" smtClean="0">
                <a:latin typeface="Century Gothic" pitchFamily="34" charset="0"/>
              </a:rPr>
              <a:t>igit number</a:t>
            </a:r>
          </a:p>
          <a:p>
            <a:endParaRPr lang="en-GB" sz="1400" dirty="0">
              <a:latin typeface="Century Gothic" pitchFamily="34" charset="0"/>
            </a:endParaRPr>
          </a:p>
          <a:p>
            <a:r>
              <a:rPr lang="en-GB" sz="1400" dirty="0" smtClean="0">
                <a:latin typeface="Century Gothic" pitchFamily="34" charset="0"/>
              </a:rPr>
              <a:t>60</a:t>
            </a:r>
          </a:p>
          <a:p>
            <a:r>
              <a:rPr lang="en-GB" sz="1400" dirty="0" smtClean="0">
                <a:latin typeface="Century Gothic" pitchFamily="34" charset="0"/>
              </a:rPr>
              <a:t>X5</a:t>
            </a:r>
          </a:p>
          <a:p>
            <a:r>
              <a:rPr lang="en-GB" sz="1400" dirty="0" smtClean="0">
                <a:latin typeface="Century Gothic" pitchFamily="34" charset="0"/>
              </a:rPr>
              <a:t>300</a:t>
            </a:r>
          </a:p>
          <a:p>
            <a:endParaRPr lang="en-GB" sz="1400" dirty="0">
              <a:latin typeface="Century Gothic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947109" y="5661248"/>
            <a:ext cx="4007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220072" y="5481216"/>
            <a:ext cx="2160240" cy="5733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600          300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>
            <a:endCxn id="30" idx="2"/>
          </p:cNvCxnSpPr>
          <p:nvPr/>
        </p:nvCxnSpPr>
        <p:spPr>
          <a:xfrm>
            <a:off x="6300192" y="5481216"/>
            <a:ext cx="0" cy="573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rved Down Arrow 32"/>
          <p:cNvSpPr/>
          <p:nvPr/>
        </p:nvSpPr>
        <p:spPr>
          <a:xfrm>
            <a:off x="3957838" y="1124744"/>
            <a:ext cx="1262234" cy="648072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Curved Left Arrow 33"/>
          <p:cNvSpPr/>
          <p:nvPr/>
        </p:nvSpPr>
        <p:spPr>
          <a:xfrm>
            <a:off x="8388424" y="3779013"/>
            <a:ext cx="504056" cy="946131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Left Arrow 34"/>
          <p:cNvSpPr/>
          <p:nvPr/>
        </p:nvSpPr>
        <p:spPr>
          <a:xfrm>
            <a:off x="4340438" y="5013176"/>
            <a:ext cx="447585" cy="576064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49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latin typeface="Century Gothic" pitchFamily="34" charset="0"/>
              </a:rPr>
              <a:t>Year 4: Division</a:t>
            </a:r>
            <a:endParaRPr lang="en-GB" sz="2800" b="1" dirty="0">
              <a:latin typeface="Century Gothic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251456"/>
              </p:ext>
            </p:extLst>
          </p:nvPr>
        </p:nvGraphicFramePr>
        <p:xfrm>
          <a:off x="467544" y="1196752"/>
          <a:ext cx="82296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PRACTICAL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MENTAL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en-GB" sz="1400" dirty="0" smtClean="0">
                          <a:latin typeface="Century Gothic" pitchFamily="34" charset="0"/>
                        </a:rPr>
                        <a:t>Multilink blocks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 sharing into groups</a:t>
                      </a:r>
                    </a:p>
                    <a:p>
                      <a:pPr algn="ctr"/>
                      <a:endParaRPr lang="en-GB" sz="1400" baseline="0" dirty="0" smtClean="0">
                        <a:latin typeface="Century Gothic" pitchFamily="34" charset="0"/>
                      </a:endParaRPr>
                    </a:p>
                    <a:p>
                      <a:pPr algn="ctr"/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</a:t>
                      </a: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                                                74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 ÷ 5 = 14 r 4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                                                  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                                                   50   20  4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baseline="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                                                    10 x 5  4 x 5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   10 x 5              4 x 5     </a:t>
                      </a: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0                      50             70   74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14 x 5 + 4 = 14 r 4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STANDARD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INFORMAL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       78 ÷ 3  = 26                      3    78</a:t>
                      </a: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                                                      60    (20 x 3)</a:t>
                      </a: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                                                      18</a:t>
                      </a: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                                                      18</a:t>
                      </a: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                                                        0</a:t>
                      </a:r>
                    </a:p>
                    <a:p>
                      <a:pPr marL="0" indent="0"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86 ÷ 5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Calculate                 Approximate 50 ÷ 5 = 10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86                                                  100 ÷ 5 = 20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-  50   (10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 x 5)                                   86 lies  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   36                                                   between 10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-  35   (7 x 5)                                      and 20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 1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n-GB" sz="1400" b="1" baseline="0" dirty="0" smtClean="0">
                          <a:latin typeface="Century Gothic" pitchFamily="34" charset="0"/>
                        </a:rPr>
                        <a:t>Answer 17 remainder 1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  </a:t>
                      </a: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55576" y="2276872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316050" y="2276872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00447" y="2285465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00447" y="2547210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123728" y="2276872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472916" y="2216086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315875" y="2578754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666578" y="2489272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563888" y="2381260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779912" y="2171447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887924" y="2597284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139952" y="2489272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4788024" y="3140968"/>
            <a:ext cx="2304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rved Down Arrow 17"/>
          <p:cNvSpPr/>
          <p:nvPr/>
        </p:nvSpPr>
        <p:spPr>
          <a:xfrm>
            <a:off x="4788024" y="2794778"/>
            <a:ext cx="1296144" cy="3461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Curved Down Arrow 18"/>
          <p:cNvSpPr/>
          <p:nvPr/>
        </p:nvSpPr>
        <p:spPr>
          <a:xfrm>
            <a:off x="6084168" y="2813308"/>
            <a:ext cx="792088" cy="3276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Curved Down Arrow 19"/>
          <p:cNvSpPr/>
          <p:nvPr/>
        </p:nvSpPr>
        <p:spPr>
          <a:xfrm>
            <a:off x="6876256" y="2813308"/>
            <a:ext cx="432048" cy="3276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380312" y="2060848"/>
            <a:ext cx="72008" cy="2246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380312" y="2060848"/>
            <a:ext cx="432048" cy="2246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596336" y="2060848"/>
            <a:ext cx="504056" cy="2246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596336" y="2432110"/>
            <a:ext cx="0" cy="2731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956376" y="2489272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818978" y="2641672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Connector 33"/>
          <p:cNvCxnSpPr/>
          <p:nvPr/>
        </p:nvCxnSpPr>
        <p:spPr>
          <a:xfrm>
            <a:off x="3203848" y="443711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03848" y="4437112"/>
            <a:ext cx="4680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03848" y="486916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203848" y="530120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716016" y="530120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716016" y="5733256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rved Down Arrow 44"/>
          <p:cNvSpPr/>
          <p:nvPr/>
        </p:nvSpPr>
        <p:spPr>
          <a:xfrm>
            <a:off x="4103948" y="1124744"/>
            <a:ext cx="1188132" cy="576064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6" name="Curved Left Arrow 45"/>
          <p:cNvSpPr/>
          <p:nvPr/>
        </p:nvSpPr>
        <p:spPr>
          <a:xfrm>
            <a:off x="8316416" y="3501008"/>
            <a:ext cx="576064" cy="1044116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7" name="Left Arrow 46"/>
          <p:cNvSpPr/>
          <p:nvPr/>
        </p:nvSpPr>
        <p:spPr>
          <a:xfrm>
            <a:off x="4334711" y="4205722"/>
            <a:ext cx="540060" cy="504056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91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latin typeface="Century Gothic" pitchFamily="34" charset="0"/>
              </a:rPr>
              <a:t>Year </a:t>
            </a:r>
            <a:r>
              <a:rPr lang="en-GB" sz="2800" b="1" dirty="0">
                <a:latin typeface="Century Gothic" pitchFamily="34" charset="0"/>
              </a:rPr>
              <a:t>5</a:t>
            </a:r>
            <a:r>
              <a:rPr lang="en-GB" sz="2800" b="1" dirty="0" smtClean="0">
                <a:latin typeface="Century Gothic" pitchFamily="34" charset="0"/>
              </a:rPr>
              <a:t>: Addition</a:t>
            </a:r>
            <a:endParaRPr lang="en-GB" sz="2800" b="1" dirty="0">
              <a:latin typeface="Century Gothic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356856"/>
              </p:ext>
            </p:extLst>
          </p:nvPr>
        </p:nvGraphicFramePr>
        <p:xfrm>
          <a:off x="467544" y="1196752"/>
          <a:ext cx="8229600" cy="540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PRACTICAL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MENTAL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The train left the station at 12.40pm and arrived at its destination at 4.38pm. How long did the journey take?</a:t>
                      </a: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     56min         +     3 hours      +     38min</a:t>
                      </a: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12.04pm     1pm                   4pm           4.38pm</a:t>
                      </a: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(38 – 4 =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n-GB" sz="1400" b="1" baseline="0" dirty="0" smtClean="0">
                          <a:latin typeface="Century Gothic" pitchFamily="34" charset="0"/>
                        </a:rPr>
                        <a:t>34 min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)</a:t>
                      </a:r>
                    </a:p>
                    <a:p>
                      <a:r>
                        <a:rPr lang="en-GB" sz="1400" baseline="0" dirty="0" smtClean="0">
                          <a:latin typeface="Century Gothic" pitchFamily="34" charset="0"/>
                        </a:rPr>
                        <a:t>56 + 4 = 1 hour; 3hrs + 1 </a:t>
                      </a:r>
                      <a:r>
                        <a:rPr lang="en-GB" sz="1400" baseline="0" dirty="0" err="1" smtClean="0">
                          <a:latin typeface="Century Gothic" pitchFamily="34" charset="0"/>
                        </a:rPr>
                        <a:t>hr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 = </a:t>
                      </a:r>
                      <a:r>
                        <a:rPr lang="en-GB" sz="1400" b="1" baseline="0" dirty="0" smtClean="0">
                          <a:latin typeface="Century Gothic" pitchFamily="34" charset="0"/>
                        </a:rPr>
                        <a:t>4 hrs.</a:t>
                      </a:r>
                    </a:p>
                    <a:p>
                      <a:r>
                        <a:rPr lang="en-GB" sz="1400" b="1" baseline="0" dirty="0" smtClean="0">
                          <a:latin typeface="Century Gothic" pitchFamily="34" charset="0"/>
                        </a:rPr>
                        <a:t>Total Journey time = 4 hours 34 </a:t>
                      </a:r>
                      <a:r>
                        <a:rPr lang="en-GB" sz="1400" b="1" baseline="0" dirty="0" err="1" smtClean="0">
                          <a:latin typeface="Century Gothic" pitchFamily="34" charset="0"/>
                        </a:rPr>
                        <a:t>mins</a:t>
                      </a:r>
                      <a:endParaRPr lang="en-GB" sz="1400" b="1" dirty="0" smtClean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en-GB" sz="14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en-GB" sz="2000" dirty="0" smtClean="0">
                        <a:latin typeface="Century Gothic" pitchFamily="34" charset="0"/>
                      </a:endParaRP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GB" sz="2000" dirty="0" smtClean="0">
                          <a:latin typeface="Century Gothic" pitchFamily="34" charset="0"/>
                        </a:rPr>
                        <a:t>1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26</a:t>
                      </a:r>
                      <a:r>
                        <a:rPr lang="en-GB" sz="2000" dirty="0" smtClean="0">
                          <a:latin typeface="Century Gothic" pitchFamily="34" charset="0"/>
                        </a:rPr>
                        <a:t> + 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93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GB" sz="2000" dirty="0" smtClean="0">
                          <a:latin typeface="Century Gothic" pitchFamily="34" charset="0"/>
                        </a:rPr>
                        <a:t>100 + 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90</a:t>
                      </a:r>
                      <a:r>
                        <a:rPr lang="en-GB" sz="2000" dirty="0" smtClean="0">
                          <a:latin typeface="Century Gothic" pitchFamily="34" charset="0"/>
                        </a:rPr>
                        <a:t> +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20</a:t>
                      </a:r>
                      <a:r>
                        <a:rPr lang="en-GB" sz="2000" dirty="0" smtClean="0">
                          <a:latin typeface="Century Gothic" pitchFamily="34" charset="0"/>
                        </a:rPr>
                        <a:t> + 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6</a:t>
                      </a:r>
                      <a:r>
                        <a:rPr lang="en-GB" sz="2000" dirty="0" smtClean="0">
                          <a:latin typeface="Century Gothic" pitchFamily="34" charset="0"/>
                        </a:rPr>
                        <a:t> +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3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GB" sz="2000" dirty="0" smtClean="0">
                          <a:latin typeface="Century Gothic" pitchFamily="34" charset="0"/>
                        </a:rPr>
                        <a:t>100 +1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10</a:t>
                      </a:r>
                      <a:r>
                        <a:rPr lang="en-GB" sz="2000" dirty="0" smtClean="0">
                          <a:latin typeface="Century Gothic" pitchFamily="34" charset="0"/>
                        </a:rPr>
                        <a:t> +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9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GB" sz="2000" dirty="0" smtClean="0">
                          <a:latin typeface="Century Gothic" pitchFamily="34" charset="0"/>
                        </a:rPr>
                        <a:t>= 2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19</a:t>
                      </a:r>
                      <a:endParaRPr lang="en-GB" sz="2000" dirty="0">
                        <a:solidFill>
                          <a:srgbClr val="FF000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STANDARD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INFORMAL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/>
                        <a:t>       </a:t>
                      </a:r>
                      <a:r>
                        <a:rPr lang="en-GB" sz="1600" dirty="0" smtClean="0">
                          <a:latin typeface="Century Gothic" pitchFamily="34" charset="0"/>
                        </a:rPr>
                        <a:t>75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87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600" dirty="0" smtClean="0">
                          <a:latin typeface="Century Gothic" pitchFamily="34" charset="0"/>
                        </a:rPr>
                        <a:t>  + 56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75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600" dirty="0" smtClean="0">
                          <a:latin typeface="Century Gothic" pitchFamily="34" charset="0"/>
                        </a:rPr>
                        <a:t>   12000      (7000 + 5000)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600" dirty="0" smtClean="0">
                          <a:latin typeface="Century Gothic" pitchFamily="34" charset="0"/>
                        </a:rPr>
                        <a:t>      1100     (500 + 600)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600" baseline="0" dirty="0" smtClean="0">
                          <a:latin typeface="Century Gothic" pitchFamily="34" charset="0"/>
                        </a:rPr>
                        <a:t>        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150</a:t>
                      </a:r>
                      <a:r>
                        <a:rPr lang="en-GB" sz="1600" baseline="0" dirty="0" smtClean="0">
                          <a:latin typeface="Century Gothic" pitchFamily="34" charset="0"/>
                        </a:rPr>
                        <a:t>     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(80 + 70)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600" baseline="0" dirty="0" smtClean="0">
                          <a:latin typeface="Century Gothic" pitchFamily="34" charset="0"/>
                        </a:rPr>
                        <a:t>          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12</a:t>
                      </a:r>
                      <a:r>
                        <a:rPr lang="en-GB" sz="1600" baseline="0" dirty="0" smtClean="0">
                          <a:latin typeface="Century Gothic" pitchFamily="34" charset="0"/>
                        </a:rPr>
                        <a:t>     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(7 +5)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600" baseline="0" dirty="0" smtClean="0">
                          <a:latin typeface="Century Gothic" pitchFamily="34" charset="0"/>
                        </a:rPr>
                        <a:t>    13262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11560" y="3284984"/>
            <a:ext cx="3528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rved Down Arrow 5"/>
          <p:cNvSpPr/>
          <p:nvPr/>
        </p:nvSpPr>
        <p:spPr>
          <a:xfrm>
            <a:off x="611560" y="3068960"/>
            <a:ext cx="1080120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>
            <a:off x="1691680" y="3068960"/>
            <a:ext cx="1368152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>
            <a:off x="3059832" y="3068960"/>
            <a:ext cx="1008112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871" y="4437112"/>
            <a:ext cx="2592288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entury Gothic" pitchFamily="34" charset="0"/>
              </a:rPr>
              <a:t> 7 + 6 = 13, place the 3 in the units column </a:t>
            </a:r>
            <a:r>
              <a:rPr lang="en-GB" sz="1100" dirty="0" smtClean="0">
                <a:latin typeface="Century Gothic" pitchFamily="34" charset="0"/>
              </a:rPr>
              <a:t>and </a:t>
            </a:r>
            <a:r>
              <a:rPr lang="en-GB" sz="1100" dirty="0">
                <a:latin typeface="Century Gothic" pitchFamily="34" charset="0"/>
              </a:rPr>
              <a:t>carry the ten forward to the tens column.</a:t>
            </a:r>
          </a:p>
          <a:p>
            <a:r>
              <a:rPr lang="en-GB" sz="1100" dirty="0">
                <a:latin typeface="Century Gothic" pitchFamily="34" charset="0"/>
              </a:rPr>
              <a:t>50 + 20 + 70 + the carried forward 10 = 80</a:t>
            </a:r>
          </a:p>
          <a:p>
            <a:r>
              <a:rPr lang="en-GB" sz="1100" dirty="0">
                <a:latin typeface="Century Gothic" pitchFamily="34" charset="0"/>
              </a:rPr>
              <a:t>Place the 80 in the tens column.</a:t>
            </a:r>
          </a:p>
          <a:p>
            <a:r>
              <a:rPr lang="en-GB" sz="1100" dirty="0">
                <a:latin typeface="Century Gothic" pitchFamily="34" charset="0"/>
              </a:rPr>
              <a:t>400 + 900 =1300, place the 3 in the hundreds column and carry the thousands.</a:t>
            </a:r>
          </a:p>
          <a:p>
            <a:r>
              <a:rPr lang="en-GB" sz="1100" dirty="0">
                <a:latin typeface="Century Gothic" pitchFamily="34" charset="0"/>
              </a:rPr>
              <a:t>1 (1000) add the carried thousand = 2000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39119" y="4581128"/>
            <a:ext cx="8947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 H T U</a:t>
            </a:r>
          </a:p>
          <a:p>
            <a:r>
              <a:rPr lang="en-GB" dirty="0" smtClean="0"/>
              <a:t>1 4 </a:t>
            </a:r>
            <a:r>
              <a:rPr lang="en-GB" dirty="0" smtClean="0">
                <a:solidFill>
                  <a:srgbClr val="FF0000"/>
                </a:solidFill>
              </a:rPr>
              <a:t>5 7</a:t>
            </a:r>
          </a:p>
          <a:p>
            <a:r>
              <a:rPr lang="en-GB" dirty="0" smtClean="0"/>
              <a:t>+ 9 </a:t>
            </a:r>
            <a:r>
              <a:rPr lang="en-GB" dirty="0" smtClean="0">
                <a:solidFill>
                  <a:srgbClr val="FF0000"/>
                </a:solidFill>
              </a:rPr>
              <a:t>2 6</a:t>
            </a:r>
          </a:p>
          <a:p>
            <a:r>
              <a:rPr lang="en-GB" dirty="0"/>
              <a:t> </a:t>
            </a:r>
            <a:r>
              <a:rPr lang="en-GB" dirty="0" smtClean="0"/>
              <a:t>2 3 </a:t>
            </a:r>
            <a:r>
              <a:rPr lang="en-GB" dirty="0" smtClean="0">
                <a:solidFill>
                  <a:srgbClr val="FF0000"/>
                </a:solidFill>
              </a:rPr>
              <a:t>8 3</a:t>
            </a:r>
          </a:p>
          <a:p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sz="1200" dirty="0" smtClean="0"/>
              <a:t>1       1</a:t>
            </a:r>
            <a:endParaRPr lang="en-GB" sz="1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439119" y="5429691"/>
            <a:ext cx="8595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88024" y="4941168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88024" y="5877272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64288" y="4725144"/>
            <a:ext cx="15760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entury Gothic" pitchFamily="34" charset="0"/>
              </a:rPr>
              <a:t>Add the </a:t>
            </a:r>
          </a:p>
          <a:p>
            <a:r>
              <a:rPr lang="en-GB" sz="1400" dirty="0" smtClean="0">
                <a:latin typeface="Century Gothic" pitchFamily="34" charset="0"/>
              </a:rPr>
              <a:t>most </a:t>
            </a:r>
          </a:p>
          <a:p>
            <a:r>
              <a:rPr lang="en-GB" sz="1400" dirty="0">
                <a:latin typeface="Century Gothic" pitchFamily="34" charset="0"/>
              </a:rPr>
              <a:t>s</a:t>
            </a:r>
            <a:r>
              <a:rPr lang="en-GB" sz="1400" dirty="0" smtClean="0">
                <a:latin typeface="Century Gothic" pitchFamily="34" charset="0"/>
              </a:rPr>
              <a:t>ignificant </a:t>
            </a:r>
          </a:p>
          <a:p>
            <a:r>
              <a:rPr lang="en-GB" sz="1400" dirty="0" smtClean="0">
                <a:latin typeface="Century Gothic" pitchFamily="34" charset="0"/>
              </a:rPr>
              <a:t>digits first:</a:t>
            </a:r>
          </a:p>
          <a:p>
            <a:r>
              <a:rPr lang="en-GB" sz="1400" dirty="0" smtClean="0">
                <a:latin typeface="Century Gothic" pitchFamily="34" charset="0"/>
              </a:rPr>
              <a:t>In this  example,</a:t>
            </a:r>
          </a:p>
          <a:p>
            <a:r>
              <a:rPr lang="en-GB" sz="1400" dirty="0" smtClean="0">
                <a:latin typeface="Century Gothic" pitchFamily="34" charset="0"/>
              </a:rPr>
              <a:t>thousands</a:t>
            </a:r>
            <a:endParaRPr lang="en-GB" sz="1400" dirty="0">
              <a:latin typeface="Century Gothic" pitchFamily="34" charset="0"/>
            </a:endParaRPr>
          </a:p>
        </p:txBody>
      </p:sp>
      <p:sp>
        <p:nvSpPr>
          <p:cNvPr id="18" name="Curved Down Arrow 17"/>
          <p:cNvSpPr/>
          <p:nvPr/>
        </p:nvSpPr>
        <p:spPr>
          <a:xfrm>
            <a:off x="3779912" y="1124744"/>
            <a:ext cx="1368152" cy="50405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Curved Left Arrow 18"/>
          <p:cNvSpPr/>
          <p:nvPr/>
        </p:nvSpPr>
        <p:spPr>
          <a:xfrm>
            <a:off x="8316416" y="3717032"/>
            <a:ext cx="720080" cy="1008112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Left Arrow 19"/>
          <p:cNvSpPr/>
          <p:nvPr/>
        </p:nvSpPr>
        <p:spPr>
          <a:xfrm>
            <a:off x="4333916" y="5517232"/>
            <a:ext cx="454108" cy="541224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65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latin typeface="Century Gothic" pitchFamily="34" charset="0"/>
              </a:rPr>
              <a:t>Year </a:t>
            </a:r>
            <a:r>
              <a:rPr lang="en-GB" sz="2800" b="1" dirty="0">
                <a:latin typeface="Century Gothic" pitchFamily="34" charset="0"/>
              </a:rPr>
              <a:t>5</a:t>
            </a:r>
            <a:r>
              <a:rPr lang="en-GB" sz="2800" b="1" dirty="0" smtClean="0">
                <a:latin typeface="Century Gothic" pitchFamily="34" charset="0"/>
              </a:rPr>
              <a:t>: Subtraction</a:t>
            </a:r>
            <a:endParaRPr lang="en-GB" sz="2800" b="1" dirty="0">
              <a:latin typeface="Century Gothic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88335"/>
              </p:ext>
            </p:extLst>
          </p:nvPr>
        </p:nvGraphicFramePr>
        <p:xfrm>
          <a:off x="467544" y="1196752"/>
          <a:ext cx="8229600" cy="497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PRACTICAL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MENTAL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en-GB" sz="1400" dirty="0" smtClean="0">
                          <a:latin typeface="Century Gothic" pitchFamily="34" charset="0"/>
                        </a:rPr>
                        <a:t>Use of interactive whiteboard and number lines on whiteboards</a:t>
                      </a:r>
                    </a:p>
                    <a:p>
                      <a:pPr algn="ctr"/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en-GB" sz="1400" dirty="0" smtClean="0">
                          <a:latin typeface="Century Gothic" pitchFamily="34" charset="0"/>
                        </a:rPr>
                        <a:t>419 -297 = 122</a:t>
                      </a:r>
                    </a:p>
                    <a:p>
                      <a:pPr algn="l"/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algn="l"/>
                      <a:r>
                        <a:rPr lang="en-GB" sz="1400" dirty="0" smtClean="0">
                          <a:latin typeface="Century Gothic" pitchFamily="34" charset="0"/>
                        </a:rPr>
                        <a:t>       </a:t>
                      </a:r>
                    </a:p>
                    <a:p>
                      <a:pPr algn="l"/>
                      <a:r>
                        <a:rPr lang="en-GB" sz="1400" dirty="0" smtClean="0">
                          <a:latin typeface="Century Gothic" pitchFamily="34" charset="0"/>
                        </a:rPr>
                        <a:t>        +3                     +100                  +19</a:t>
                      </a:r>
                    </a:p>
                    <a:p>
                      <a:pPr algn="ctr"/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297            300                          400               419</a:t>
                      </a: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</a:t>
                      </a: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Find the difference between 296 and 854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2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96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 + 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4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 = 3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00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3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00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 + 5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00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 = 8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00           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4 + 500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+ 54 = 558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8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00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 + 5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4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 = 8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54</a:t>
                      </a:r>
                      <a:endParaRPr lang="en-GB" sz="1400" dirty="0">
                        <a:solidFill>
                          <a:srgbClr val="FF000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STANDARD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INFORMAL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Century Gothic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n-GB" sz="800" dirty="0" smtClean="0">
                          <a:latin typeface="Century Gothic" pitchFamily="34" charset="0"/>
                        </a:rPr>
                        <a:t>5  3 1</a:t>
                      </a:r>
                    </a:p>
                    <a:p>
                      <a:pPr algn="ctr"/>
                      <a:r>
                        <a:rPr lang="en-GB" sz="1800" dirty="0" smtClean="0">
                          <a:latin typeface="Century Gothic" pitchFamily="34" charset="0"/>
                        </a:rPr>
                        <a:t>6476</a:t>
                      </a:r>
                    </a:p>
                    <a:p>
                      <a:pPr algn="ctr"/>
                      <a:r>
                        <a:rPr lang="en-GB" sz="1800" dirty="0" smtClean="0">
                          <a:latin typeface="Century Gothic" pitchFamily="34" charset="0"/>
                        </a:rPr>
                        <a:t>-2684</a:t>
                      </a:r>
                    </a:p>
                    <a:p>
                      <a:pPr algn="ctr"/>
                      <a:r>
                        <a:rPr lang="en-GB" sz="1800" dirty="0" smtClean="0">
                          <a:latin typeface="Century Gothic" pitchFamily="34" charset="0"/>
                        </a:rPr>
                        <a:t>3792</a:t>
                      </a:r>
                    </a:p>
                    <a:p>
                      <a:pPr marL="0" indent="0"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600" dirty="0" smtClean="0">
                          <a:latin typeface="Century Gothic" pitchFamily="34" charset="0"/>
                        </a:rPr>
                        <a:t>     24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10</a:t>
                      </a:r>
                      <a:r>
                        <a:rPr lang="en-GB" sz="1600" dirty="0" smtClean="0">
                          <a:latin typeface="Century Gothic" pitchFamily="34" charset="0"/>
                        </a:rPr>
                        <a:t> – 4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82 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=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600" dirty="0" smtClean="0">
                          <a:latin typeface="Century Gothic" pitchFamily="34" charset="0"/>
                        </a:rPr>
                        <a:t>     10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00</a:t>
                      </a:r>
                      <a:r>
                        <a:rPr lang="en-GB" sz="1600" dirty="0" smtClean="0">
                          <a:latin typeface="Century Gothic" pitchFamily="34" charset="0"/>
                        </a:rPr>
                        <a:t> +13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00</a:t>
                      </a:r>
                      <a:r>
                        <a:rPr lang="en-GB" sz="1600" dirty="0" smtClean="0">
                          <a:latin typeface="Century Gothic" pitchFamily="34" charset="0"/>
                        </a:rPr>
                        <a:t> +1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00</a:t>
                      </a:r>
                      <a:r>
                        <a:rPr lang="en-GB" sz="1600" dirty="0" smtClean="0">
                          <a:latin typeface="Century Gothic" pitchFamily="34" charset="0"/>
                        </a:rPr>
                        <a:t> +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10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600" baseline="0" dirty="0" smtClean="0">
                          <a:latin typeface="Century Gothic" pitchFamily="34" charset="0"/>
                        </a:rPr>
                        <a:t>    -             </a:t>
                      </a:r>
                      <a:r>
                        <a:rPr lang="en-GB" sz="1600" dirty="0" smtClean="0">
                          <a:latin typeface="Century Gothic" pitchFamily="34" charset="0"/>
                        </a:rPr>
                        <a:t>4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00</a:t>
                      </a:r>
                      <a:r>
                        <a:rPr lang="en-GB" sz="1600" dirty="0" smtClean="0">
                          <a:latin typeface="Century Gothic" pitchFamily="34" charset="0"/>
                        </a:rPr>
                        <a:t> +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80</a:t>
                      </a:r>
                      <a:r>
                        <a:rPr lang="en-GB" sz="1600" dirty="0" smtClean="0">
                          <a:latin typeface="Century Gothic" pitchFamily="34" charset="0"/>
                        </a:rPr>
                        <a:t> +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2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600" dirty="0" smtClean="0">
                          <a:latin typeface="Century Gothic" pitchFamily="34" charset="0"/>
                        </a:rPr>
                        <a:t>     10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00</a:t>
                      </a:r>
                      <a:r>
                        <a:rPr lang="en-GB" sz="1600" dirty="0" smtClean="0">
                          <a:latin typeface="Century Gothic" pitchFamily="34" charset="0"/>
                        </a:rPr>
                        <a:t> + 9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00 </a:t>
                      </a:r>
                      <a:r>
                        <a:rPr lang="en-GB" sz="1600" dirty="0" smtClean="0">
                          <a:latin typeface="Century Gothic" pitchFamily="34" charset="0"/>
                        </a:rPr>
                        <a:t> +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20</a:t>
                      </a:r>
                      <a:r>
                        <a:rPr lang="en-GB" sz="1600" dirty="0" smtClean="0">
                          <a:latin typeface="Century Gothic" pitchFamily="34" charset="0"/>
                        </a:rPr>
                        <a:t>  +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8</a:t>
                      </a:r>
                      <a:r>
                        <a:rPr lang="en-GB" sz="1600" dirty="0" smtClean="0">
                          <a:latin typeface="Century Gothic" pitchFamily="34" charset="0"/>
                        </a:rPr>
                        <a:t>   = 19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28</a:t>
                      </a:r>
                      <a:endParaRPr lang="en-GB" sz="1600" dirty="0">
                        <a:solidFill>
                          <a:srgbClr val="FF000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11560" y="3573016"/>
            <a:ext cx="3816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rved Down Arrow 5"/>
          <p:cNvSpPr/>
          <p:nvPr/>
        </p:nvSpPr>
        <p:spPr>
          <a:xfrm>
            <a:off x="611560" y="3284984"/>
            <a:ext cx="1008112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>
            <a:off x="1619672" y="3284984"/>
            <a:ext cx="1584176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>
            <a:off x="3203848" y="3284984"/>
            <a:ext cx="1008112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123728" y="5229200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67744" y="4725144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11760" y="4725144"/>
            <a:ext cx="108012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16016" y="5373216"/>
            <a:ext cx="2376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rved Down Arrow 18"/>
          <p:cNvSpPr/>
          <p:nvPr/>
        </p:nvSpPr>
        <p:spPr>
          <a:xfrm>
            <a:off x="4067944" y="1124744"/>
            <a:ext cx="1152128" cy="648072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Curved Left Arrow 19"/>
          <p:cNvSpPr/>
          <p:nvPr/>
        </p:nvSpPr>
        <p:spPr>
          <a:xfrm>
            <a:off x="8316416" y="3573016"/>
            <a:ext cx="648072" cy="1296144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Left Arrow 20"/>
          <p:cNvSpPr/>
          <p:nvPr/>
        </p:nvSpPr>
        <p:spPr>
          <a:xfrm>
            <a:off x="4355976" y="5373216"/>
            <a:ext cx="504056" cy="504056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7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latin typeface="Century Gothic" pitchFamily="34" charset="0"/>
              </a:rPr>
              <a:t>Year </a:t>
            </a:r>
            <a:r>
              <a:rPr lang="en-GB" sz="2800" b="1" dirty="0">
                <a:latin typeface="Century Gothic" pitchFamily="34" charset="0"/>
              </a:rPr>
              <a:t>5</a:t>
            </a:r>
            <a:r>
              <a:rPr lang="en-GB" sz="2800" b="1" dirty="0" smtClean="0">
                <a:latin typeface="Century Gothic" pitchFamily="34" charset="0"/>
              </a:rPr>
              <a:t>: Multiplication</a:t>
            </a:r>
            <a:endParaRPr lang="en-GB" sz="2800" b="1" dirty="0">
              <a:latin typeface="Century Gothic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105459"/>
              </p:ext>
            </p:extLst>
          </p:nvPr>
        </p:nvGraphicFramePr>
        <p:xfrm>
          <a:off x="467544" y="1196752"/>
          <a:ext cx="8229600" cy="546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PRACTICAL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MENTAL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All tables must be known by heart, and children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 should respond instantaneously when asked any table fact.</a:t>
                      </a:r>
                    </a:p>
                    <a:p>
                      <a:r>
                        <a:rPr lang="en-GB" sz="1400" baseline="0" dirty="0" smtClean="0">
                          <a:latin typeface="Century Gothic" pitchFamily="34" charset="0"/>
                        </a:rPr>
                        <a:t>They should use these facts to work out other multiplication facts:</a:t>
                      </a:r>
                    </a:p>
                    <a:p>
                      <a:r>
                        <a:rPr lang="en-GB" sz="1400" baseline="0" dirty="0" smtClean="0">
                          <a:latin typeface="Century Gothic" pitchFamily="34" charset="0"/>
                        </a:rPr>
                        <a:t>9 x 7</a:t>
                      </a:r>
                    </a:p>
                    <a:p>
                      <a:r>
                        <a:rPr lang="en-GB" sz="1400" baseline="0" dirty="0" smtClean="0">
                          <a:latin typeface="Century Gothic" pitchFamily="34" charset="0"/>
                        </a:rPr>
                        <a:t>i.e. Find 10 x then take off one group of 7.</a:t>
                      </a:r>
                    </a:p>
                    <a:p>
                      <a:r>
                        <a:rPr lang="en-GB" sz="1400" baseline="0" dirty="0" smtClean="0">
                          <a:latin typeface="Century Gothic" pitchFamily="34" charset="0"/>
                        </a:rPr>
                        <a:t>i.e. The inverse of 6 x 8 + 48 is 48 ÷ 8 = 6 </a:t>
                      </a: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</a:t>
                      </a: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The class wants to make 275 spiders for a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display.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How many legs do they need to make?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275 x 10 = 2750            </a:t>
                      </a:r>
                      <a:r>
                        <a:rPr lang="en-GB" sz="1800" b="1" dirty="0" smtClean="0">
                          <a:latin typeface="Century Gothic" pitchFamily="34" charset="0"/>
                        </a:rPr>
                        <a:t>or</a:t>
                      </a:r>
                      <a:r>
                        <a:rPr lang="en-GB" sz="1800" b="1" baseline="0" dirty="0" smtClean="0">
                          <a:latin typeface="Century Gothic" pitchFamily="34" charset="0"/>
                        </a:rPr>
                        <a:t>    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  300 x 8 = 2400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275 x 2 = 550                                 25 x 8 = 200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2750 -550 = 2200                       2400 -200 =2200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baseline="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Or 275 doubled is 550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550 doubled is 1100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1100 doubled is 2200 </a:t>
                      </a: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STANDARD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INFORMAL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275      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X 8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1600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560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40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2200</a:t>
                      </a:r>
                    </a:p>
                    <a:p>
                      <a:pPr marL="0" indent="0">
                        <a:buNone/>
                      </a:pP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A grid method might be used which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 emphasises the number as  a whole rather than individual digits.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en-GB" sz="1400" baseline="0" dirty="0" smtClean="0">
                        <a:latin typeface="Century Gothic" pitchFamily="34" charset="0"/>
                      </a:endParaRP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 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X      200     70     5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GB" sz="1400" baseline="0" dirty="0" smtClean="0">
                        <a:latin typeface="Century Gothic" pitchFamily="34" charset="0"/>
                      </a:endParaRP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8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GB" sz="1400" baseline="0" dirty="0" smtClean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67544" y="5085184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7544" y="5733256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97905" y="4869160"/>
            <a:ext cx="1101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atin typeface="Century Gothic" pitchFamily="34" charset="0"/>
              </a:rPr>
              <a:t>Leading</a:t>
            </a:r>
          </a:p>
          <a:p>
            <a:pPr algn="ctr"/>
            <a:r>
              <a:rPr lang="en-GB" b="1" dirty="0" smtClean="0">
                <a:latin typeface="Century Gothic" pitchFamily="34" charset="0"/>
              </a:rPr>
              <a:t>to</a:t>
            </a:r>
            <a:endParaRPr lang="en-GB" b="1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4797152"/>
            <a:ext cx="728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  </a:t>
            </a:r>
            <a:r>
              <a:rPr lang="en-GB" b="1" dirty="0" smtClean="0">
                <a:latin typeface="Century Gothic" pitchFamily="34" charset="0"/>
              </a:rPr>
              <a:t>275</a:t>
            </a:r>
          </a:p>
          <a:p>
            <a:r>
              <a:rPr lang="en-GB" b="1" dirty="0" smtClean="0">
                <a:latin typeface="Century Gothic" pitchFamily="34" charset="0"/>
              </a:rPr>
              <a:t>   X 8</a:t>
            </a:r>
          </a:p>
          <a:p>
            <a:r>
              <a:rPr lang="en-GB" b="1" dirty="0" smtClean="0">
                <a:latin typeface="Century Gothic" pitchFamily="34" charset="0"/>
              </a:rPr>
              <a:t>2200</a:t>
            </a:r>
            <a:endParaRPr lang="en-GB" b="1" dirty="0">
              <a:latin typeface="Century Gothic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275856" y="5373216"/>
            <a:ext cx="6527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004048" y="6021288"/>
            <a:ext cx="1512168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200    70   5  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580112" y="6021288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84168" y="6021288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76256" y="5515491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1600</a:t>
            </a:r>
          </a:p>
          <a:p>
            <a:r>
              <a:rPr lang="en-GB" dirty="0"/>
              <a:t> </a:t>
            </a:r>
            <a:r>
              <a:rPr lang="en-GB" dirty="0" smtClean="0"/>
              <a:t>560</a:t>
            </a:r>
          </a:p>
          <a:p>
            <a:r>
              <a:rPr lang="en-GB" dirty="0"/>
              <a:t> </a:t>
            </a:r>
            <a:r>
              <a:rPr lang="en-GB" dirty="0" smtClean="0"/>
              <a:t>  40</a:t>
            </a:r>
          </a:p>
          <a:p>
            <a:r>
              <a:rPr lang="en-GB" dirty="0" smtClean="0"/>
              <a:t>2200</a:t>
            </a:r>
            <a:endParaRPr lang="en-GB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6876256" y="6381328"/>
            <a:ext cx="6527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rved Down Arrow 24"/>
          <p:cNvSpPr/>
          <p:nvPr/>
        </p:nvSpPr>
        <p:spPr>
          <a:xfrm>
            <a:off x="4139952" y="1196752"/>
            <a:ext cx="1296144" cy="576064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Curved Left Arrow 25"/>
          <p:cNvSpPr/>
          <p:nvPr/>
        </p:nvSpPr>
        <p:spPr>
          <a:xfrm>
            <a:off x="8172400" y="3861048"/>
            <a:ext cx="720080" cy="1008112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Left Arrow 26"/>
          <p:cNvSpPr/>
          <p:nvPr/>
        </p:nvSpPr>
        <p:spPr>
          <a:xfrm>
            <a:off x="4355976" y="5085184"/>
            <a:ext cx="576064" cy="576064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7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latin typeface="Century Gothic" pitchFamily="34" charset="0"/>
              </a:rPr>
              <a:t>Year </a:t>
            </a:r>
            <a:r>
              <a:rPr lang="en-GB" sz="2800" b="1" dirty="0">
                <a:latin typeface="Century Gothic" pitchFamily="34" charset="0"/>
              </a:rPr>
              <a:t>5</a:t>
            </a:r>
            <a:r>
              <a:rPr lang="en-GB" sz="2800" b="1" dirty="0" smtClean="0">
                <a:latin typeface="Century Gothic" pitchFamily="34" charset="0"/>
              </a:rPr>
              <a:t>: Division</a:t>
            </a:r>
            <a:endParaRPr lang="en-GB" sz="2800" b="1" dirty="0">
              <a:latin typeface="Century Gothic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448220"/>
              </p:ext>
            </p:extLst>
          </p:nvPr>
        </p:nvGraphicFramePr>
        <p:xfrm>
          <a:off x="467544" y="1196752"/>
          <a:ext cx="8229600" cy="533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MENTAL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MENTAL &amp; JOTTINGS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2005424">
                <a:tc>
                  <a:txBody>
                    <a:bodyPr/>
                    <a:lstStyle/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en-GB" sz="1600" b="1" dirty="0" smtClean="0">
                          <a:latin typeface="Century Gothic" pitchFamily="34" charset="0"/>
                        </a:rPr>
                        <a:t>Estimate</a:t>
                      </a:r>
                    </a:p>
                    <a:p>
                      <a:pPr algn="ctr"/>
                      <a:r>
                        <a:rPr lang="en-GB" sz="1600" b="1" dirty="0" smtClean="0">
                          <a:latin typeface="Century Gothic" pitchFamily="34" charset="0"/>
                        </a:rPr>
                        <a:t>234 ÷ 9 =</a:t>
                      </a:r>
                    </a:p>
                    <a:p>
                      <a:pPr algn="ctr"/>
                      <a:r>
                        <a:rPr lang="en-GB" sz="1600" b="1" dirty="0" smtClean="0">
                          <a:latin typeface="Century Gothic" pitchFamily="34" charset="0"/>
                        </a:rPr>
                        <a:t>My estimation</a:t>
                      </a:r>
                      <a:r>
                        <a:rPr lang="en-GB" sz="1600" b="1" baseline="0" dirty="0" smtClean="0">
                          <a:latin typeface="Century Gothic" pitchFamily="34" charset="0"/>
                        </a:rPr>
                        <a:t> is 25 because I rounded up 234 to 250 and 9 to 10</a:t>
                      </a:r>
                    </a:p>
                    <a:p>
                      <a:pPr algn="ctr"/>
                      <a:r>
                        <a:rPr lang="en-GB" sz="1600" b="1" baseline="0" dirty="0" smtClean="0">
                          <a:latin typeface="Century Gothic" pitchFamily="34" charset="0"/>
                        </a:rPr>
                        <a:t>250 </a:t>
                      </a:r>
                      <a:r>
                        <a:rPr lang="en-GB" sz="1600" b="1" dirty="0" smtClean="0">
                          <a:latin typeface="Century Gothic" pitchFamily="34" charset="0"/>
                        </a:rPr>
                        <a:t>÷ 10 = 25</a:t>
                      </a:r>
                      <a:r>
                        <a:rPr lang="en-GB" sz="1600" b="1" baseline="0" dirty="0" smtClean="0">
                          <a:latin typeface="Century Gothic" pitchFamily="34" charset="0"/>
                        </a:rPr>
                        <a:t> </a:t>
                      </a:r>
                      <a:endParaRPr lang="en-GB" sz="1600" b="1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n-GB" sz="1600" b="1" dirty="0" smtClean="0">
                          <a:latin typeface="Century Gothic" pitchFamily="34" charset="0"/>
                        </a:rPr>
                        <a:t>570 ÷ 2 = (500</a:t>
                      </a:r>
                      <a:r>
                        <a:rPr lang="en-GB" sz="1600" b="1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n-GB" sz="1600" b="1" dirty="0" smtClean="0">
                          <a:latin typeface="Century Gothic" pitchFamily="34" charset="0"/>
                        </a:rPr>
                        <a:t>÷ 2) + (70 ÷ 2)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en-GB" sz="1600" b="1" dirty="0" smtClean="0">
                          <a:latin typeface="Century Gothic" pitchFamily="34" charset="0"/>
                        </a:rPr>
                        <a:t>                        =</a:t>
                      </a:r>
                      <a:r>
                        <a:rPr lang="en-GB" sz="1600" b="1" baseline="0" dirty="0" smtClean="0">
                          <a:latin typeface="Century Gothic" pitchFamily="34" charset="0"/>
                        </a:rPr>
                        <a:t> 250  +  35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en-GB" sz="1600" b="1" baseline="0" dirty="0" smtClean="0">
                          <a:latin typeface="Century Gothic" pitchFamily="34" charset="0"/>
                        </a:rPr>
                        <a:t>                        = 285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GB" sz="1600" b="1" baseline="0" dirty="0" smtClean="0">
                        <a:latin typeface="Century Gothic" pitchFamily="34" charset="0"/>
                      </a:endParaRP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GB" sz="1600" b="1" baseline="0" dirty="0" smtClean="0">
                          <a:latin typeface="Century Gothic" pitchFamily="34" charset="0"/>
                        </a:rPr>
                        <a:t>Partition then recombine</a:t>
                      </a:r>
                      <a:endParaRPr lang="en-GB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STANDARD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INFORMAL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        28</a:t>
                      </a:r>
                    </a:p>
                    <a:p>
                      <a:pPr marL="342900" indent="-342900">
                        <a:buAutoNum type="arabicPlain" startAt="15"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482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 300  x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 132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 120 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 x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    12</a:t>
                      </a:r>
                    </a:p>
                    <a:p>
                      <a:pPr marL="0" indent="0">
                        <a:buNone/>
                      </a:pPr>
                      <a:endParaRPr lang="en-GB" sz="1400" baseline="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 20 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÷ 8 =</a:t>
                      </a:r>
                    </a:p>
                    <a:p>
                      <a:pPr marL="0" indent="0">
                        <a:buNone/>
                      </a:pP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432 school children are going on an outing.     If each bus takes 15 passengers. How many buses will be needed?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="1" dirty="0" smtClean="0">
                          <a:latin typeface="Century Gothic" pitchFamily="34" charset="0"/>
                        </a:rPr>
                        <a:t>Estimate first!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200" b="1" dirty="0" smtClean="0">
                          <a:latin typeface="Century Gothic" pitchFamily="34" charset="0"/>
                        </a:rPr>
                        <a:t>                                       </a:t>
                      </a:r>
                      <a:r>
                        <a:rPr lang="en-GB" sz="1200" b="1" baseline="0" dirty="0" smtClean="0">
                          <a:latin typeface="Century Gothic" pitchFamily="34" charset="0"/>
                        </a:rPr>
                        <a:t>      </a:t>
                      </a:r>
                      <a:r>
                        <a:rPr lang="en-GB" sz="1200" b="0" dirty="0" smtClean="0">
                          <a:latin typeface="Century Gothic" pitchFamily="34" charset="0"/>
                        </a:rPr>
                        <a:t>432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200" b="0" dirty="0" smtClean="0">
                          <a:latin typeface="Century Gothic" pitchFamily="34" charset="0"/>
                        </a:rPr>
                        <a:t>Since 400 </a:t>
                      </a:r>
                      <a:r>
                        <a:rPr lang="en-GB" sz="1200" dirty="0" smtClean="0">
                          <a:latin typeface="Century Gothic" pitchFamily="34" charset="0"/>
                        </a:rPr>
                        <a:t>÷ 10 = 40             150 – 10 buses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200" b="0" dirty="0" smtClean="0">
                          <a:latin typeface="Century Gothic" pitchFamily="34" charset="0"/>
                        </a:rPr>
                        <a:t>And    400 </a:t>
                      </a:r>
                      <a:r>
                        <a:rPr lang="en-GB" sz="1200" dirty="0" smtClean="0">
                          <a:latin typeface="Century Gothic" pitchFamily="34" charset="0"/>
                        </a:rPr>
                        <a:t>÷ 20</a:t>
                      </a:r>
                      <a:r>
                        <a:rPr lang="en-GB" sz="1200" baseline="0" dirty="0" smtClean="0">
                          <a:latin typeface="Century Gothic" pitchFamily="34" charset="0"/>
                        </a:rPr>
                        <a:t> = 20            282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200" b="0" baseline="0" dirty="0" smtClean="0">
                          <a:latin typeface="Century Gothic" pitchFamily="34" charset="0"/>
                        </a:rPr>
                        <a:t>the answer lies                    150 – 10 buses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200" b="0" baseline="0" dirty="0" smtClean="0">
                          <a:latin typeface="Century Gothic" pitchFamily="34" charset="0"/>
                        </a:rPr>
                        <a:t>between 20 and 40            132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200" b="0" baseline="0" dirty="0" smtClean="0">
                          <a:latin typeface="Century Gothic" pitchFamily="34" charset="0"/>
                        </a:rPr>
                        <a:t>                                              120 – 8 buses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200" b="0" baseline="0" dirty="0" smtClean="0">
                          <a:latin typeface="Century Gothic" pitchFamily="34" charset="0"/>
                        </a:rPr>
                        <a:t>                                                12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200" b="0" baseline="0" dirty="0" smtClean="0">
                          <a:latin typeface="Century Gothic" pitchFamily="34" charset="0"/>
                        </a:rPr>
                        <a:t>Therefore the answer is 28 with a remainder of   12. So </a:t>
                      </a:r>
                      <a:r>
                        <a:rPr lang="en-GB" sz="1200" b="1" baseline="0" dirty="0" smtClean="0">
                          <a:latin typeface="Century Gothic" pitchFamily="34" charset="0"/>
                        </a:rPr>
                        <a:t>29 buses </a:t>
                      </a:r>
                      <a:r>
                        <a:rPr lang="en-GB" sz="1200" b="0" baseline="0" dirty="0" smtClean="0">
                          <a:latin typeface="Century Gothic" pitchFamily="34" charset="0"/>
                        </a:rPr>
                        <a:t>are needed. </a:t>
                      </a:r>
                      <a:endParaRPr lang="en-GB" sz="1200" b="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827584" y="4797152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27584" y="479715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27584" y="522920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15816" y="4725144"/>
            <a:ext cx="9060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        28</a:t>
            </a:r>
          </a:p>
          <a:p>
            <a:pPr marL="342900" indent="-342900">
              <a:buAutoNum type="arabicPlain" startAt="15"/>
            </a:pPr>
            <a:r>
              <a:rPr lang="en-GB" dirty="0" smtClean="0"/>
              <a:t>432</a:t>
            </a:r>
          </a:p>
          <a:p>
            <a:r>
              <a:rPr lang="en-GB" dirty="0"/>
              <a:t> </a:t>
            </a:r>
            <a:r>
              <a:rPr lang="en-GB" dirty="0" smtClean="0"/>
              <a:t>      300</a:t>
            </a:r>
          </a:p>
          <a:p>
            <a:r>
              <a:rPr lang="en-GB" dirty="0"/>
              <a:t> </a:t>
            </a:r>
            <a:r>
              <a:rPr lang="en-GB" dirty="0" smtClean="0"/>
              <a:t>      132</a:t>
            </a:r>
          </a:p>
          <a:p>
            <a:r>
              <a:rPr lang="en-GB" dirty="0"/>
              <a:t> </a:t>
            </a:r>
            <a:r>
              <a:rPr lang="en-GB" dirty="0" smtClean="0"/>
              <a:t>      120</a:t>
            </a:r>
          </a:p>
          <a:p>
            <a:r>
              <a:rPr lang="en-GB" dirty="0"/>
              <a:t> </a:t>
            </a:r>
            <a:r>
              <a:rPr lang="en-GB" dirty="0" smtClean="0"/>
              <a:t>        12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275856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75856" y="5013176"/>
            <a:ext cx="5459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4" idx="3"/>
          </p:cNvCxnSpPr>
          <p:nvPr/>
        </p:nvCxnSpPr>
        <p:spPr>
          <a:xfrm flipH="1">
            <a:off x="3275856" y="5602307"/>
            <a:ext cx="5459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275856" y="6093296"/>
            <a:ext cx="5459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51720" y="5121188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Century Gothic" pitchFamily="34" charset="0"/>
              </a:rPr>
              <a:t>or</a:t>
            </a:r>
            <a:endParaRPr lang="en-GB" sz="2800" b="1" dirty="0">
              <a:latin typeface="Century Gothic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6588224" y="594928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588224" y="522920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588224" y="5602307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rved Down Arrow 34"/>
          <p:cNvSpPr/>
          <p:nvPr/>
        </p:nvSpPr>
        <p:spPr>
          <a:xfrm>
            <a:off x="3821833" y="1052736"/>
            <a:ext cx="1326231" cy="648072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Curved Left Arrow 35"/>
          <p:cNvSpPr/>
          <p:nvPr/>
        </p:nvSpPr>
        <p:spPr>
          <a:xfrm>
            <a:off x="8460432" y="3356992"/>
            <a:ext cx="576064" cy="1440160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Left Arrow 36"/>
          <p:cNvSpPr/>
          <p:nvPr/>
        </p:nvSpPr>
        <p:spPr>
          <a:xfrm>
            <a:off x="4296287" y="5661248"/>
            <a:ext cx="504056" cy="432048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84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latin typeface="Century Gothic" pitchFamily="34" charset="0"/>
              </a:rPr>
              <a:t>Year 6: Addition</a:t>
            </a:r>
            <a:endParaRPr lang="en-GB" sz="2800" b="1" dirty="0">
              <a:latin typeface="Century Gothic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241809"/>
              </p:ext>
            </p:extLst>
          </p:nvPr>
        </p:nvGraphicFramePr>
        <p:xfrm>
          <a:off x="467544" y="1196752"/>
          <a:ext cx="82296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PRACTICAL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MENTAL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entury Gothic" pitchFamily="34" charset="0"/>
                        </a:rPr>
                        <a:t>Use of interactive whiteboard and number lines on whiteboards.</a:t>
                      </a:r>
                    </a:p>
                    <a:p>
                      <a:pPr algn="ctr"/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en-GB" sz="1400" dirty="0" smtClean="0">
                          <a:latin typeface="Century Gothic" pitchFamily="34" charset="0"/>
                        </a:rPr>
                        <a:t>348 increased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 by 136</a:t>
                      </a:r>
                    </a:p>
                    <a:p>
                      <a:pPr algn="ctr"/>
                      <a:endParaRPr lang="en-GB" sz="1400" baseline="0" dirty="0" smtClean="0">
                        <a:latin typeface="Century Gothic" pitchFamily="34" charset="0"/>
                      </a:endParaRPr>
                    </a:p>
                    <a:p>
                      <a:pPr algn="l"/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        +100                 +30                +6</a:t>
                      </a:r>
                    </a:p>
                    <a:p>
                      <a:pPr algn="ctr"/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algn="ctr"/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algn="ctr"/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algn="l"/>
                      <a:r>
                        <a:rPr lang="en-GB" sz="1400" dirty="0" smtClean="0">
                          <a:latin typeface="Century Gothic" pitchFamily="34" charset="0"/>
                        </a:rPr>
                        <a:t>348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                448                478              484</a:t>
                      </a:r>
                      <a:endParaRPr lang="en-GB" sz="1400" dirty="0" smtClean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Near doubles                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159 + 160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                                        150 doubled = 300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                                        300 + 9 +10 = 319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Rounding and adjusting    219 + 341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                                              220 + 340 = 560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Missing number calculations 76 +        = 112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(Using the inverse operation)        =  112 -76  </a:t>
                      </a: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STANDARD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INFORMAL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T H 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T U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7 4 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8 6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                          + 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3 9 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2 7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                         1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1 4 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1 3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                              </a:t>
                      </a:r>
                      <a:r>
                        <a:rPr lang="en-GB" sz="800" dirty="0" smtClean="0">
                          <a:latin typeface="Century Gothic" pitchFamily="34" charset="0"/>
                        </a:rPr>
                        <a:t>1  1  1</a:t>
                      </a:r>
                    </a:p>
                    <a:p>
                      <a:pPr marL="0" indent="0"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53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84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+ 27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29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7000     (5000 +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 2000)</a:t>
                      </a: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1000      (300 + 700)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  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100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      (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80 + 20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)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    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13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      (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4 + 9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)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8113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11560" y="3284984"/>
            <a:ext cx="3744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rved Down Arrow 5"/>
          <p:cNvSpPr/>
          <p:nvPr/>
        </p:nvSpPr>
        <p:spPr>
          <a:xfrm>
            <a:off x="611560" y="2924944"/>
            <a:ext cx="1440160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>
            <a:off x="2051720" y="2924944"/>
            <a:ext cx="1152128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>
            <a:off x="3203848" y="2924944"/>
            <a:ext cx="1008112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43676" y="3031636"/>
            <a:ext cx="288032" cy="252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195393" y="3301776"/>
            <a:ext cx="288032" cy="252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051720" y="5085184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860032" y="4653136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60032" y="5517232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48264" y="4283223"/>
            <a:ext cx="181652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entury Gothic" pitchFamily="34" charset="0"/>
              </a:rPr>
              <a:t>Compensation</a:t>
            </a:r>
          </a:p>
          <a:p>
            <a:r>
              <a:rPr lang="en-GB" sz="1400" dirty="0" smtClean="0">
                <a:latin typeface="Century Gothic" pitchFamily="34" charset="0"/>
              </a:rPr>
              <a:t>  48</a:t>
            </a:r>
            <a:r>
              <a:rPr lang="en-GB" sz="1400" dirty="0" smtClean="0">
                <a:solidFill>
                  <a:srgbClr val="FF0000"/>
                </a:solidFill>
                <a:latin typeface="Century Gothic" pitchFamily="34" charset="0"/>
              </a:rPr>
              <a:t>65</a:t>
            </a:r>
          </a:p>
          <a:p>
            <a:r>
              <a:rPr lang="en-GB" sz="1400" dirty="0" smtClean="0">
                <a:latin typeface="Century Gothic" pitchFamily="34" charset="0"/>
              </a:rPr>
              <a:t>+26</a:t>
            </a:r>
            <a:r>
              <a:rPr lang="en-GB" sz="1400" dirty="0" smtClean="0">
                <a:solidFill>
                  <a:srgbClr val="FF0000"/>
                </a:solidFill>
                <a:latin typeface="Century Gothic" pitchFamily="34" charset="0"/>
              </a:rPr>
              <a:t>78</a:t>
            </a:r>
          </a:p>
          <a:p>
            <a:r>
              <a:rPr lang="en-GB" sz="1400" dirty="0">
                <a:latin typeface="Century Gothic" pitchFamily="34" charset="0"/>
              </a:rPr>
              <a:t> </a:t>
            </a:r>
            <a:r>
              <a:rPr lang="en-GB" sz="1400" dirty="0" smtClean="0">
                <a:latin typeface="Century Gothic" pitchFamily="34" charset="0"/>
              </a:rPr>
              <a:t> 78</a:t>
            </a:r>
            <a:r>
              <a:rPr lang="en-GB" sz="1400" dirty="0" smtClean="0">
                <a:solidFill>
                  <a:srgbClr val="FF0000"/>
                </a:solidFill>
                <a:latin typeface="Century Gothic" pitchFamily="34" charset="0"/>
              </a:rPr>
              <a:t>65</a:t>
            </a:r>
            <a:r>
              <a:rPr lang="en-GB" sz="1400" dirty="0" smtClean="0">
                <a:latin typeface="Century Gothic" pitchFamily="34" charset="0"/>
              </a:rPr>
              <a:t> (48</a:t>
            </a:r>
            <a:r>
              <a:rPr lang="en-GB" sz="1400" dirty="0" smtClean="0">
                <a:solidFill>
                  <a:srgbClr val="FF0000"/>
                </a:solidFill>
                <a:latin typeface="Century Gothic" pitchFamily="34" charset="0"/>
              </a:rPr>
              <a:t>65</a:t>
            </a:r>
            <a:r>
              <a:rPr lang="en-GB" sz="1400" dirty="0" smtClean="0">
                <a:latin typeface="Century Gothic" pitchFamily="34" charset="0"/>
              </a:rPr>
              <a:t> +30</a:t>
            </a:r>
            <a:r>
              <a:rPr lang="en-GB" sz="1400" dirty="0" smtClean="0">
                <a:solidFill>
                  <a:srgbClr val="FF0000"/>
                </a:solidFill>
                <a:latin typeface="Century Gothic" pitchFamily="34" charset="0"/>
              </a:rPr>
              <a:t>00</a:t>
            </a:r>
            <a:r>
              <a:rPr lang="en-GB" sz="1400" dirty="0" smtClean="0">
                <a:latin typeface="Century Gothic" pitchFamily="34" charset="0"/>
              </a:rPr>
              <a:t>)</a:t>
            </a:r>
          </a:p>
          <a:p>
            <a:r>
              <a:rPr lang="en-GB" sz="1400" dirty="0">
                <a:latin typeface="Century Gothic" pitchFamily="34" charset="0"/>
              </a:rPr>
              <a:t> </a:t>
            </a:r>
            <a:r>
              <a:rPr lang="en-GB" sz="1400" dirty="0" smtClean="0">
                <a:latin typeface="Century Gothic" pitchFamily="34" charset="0"/>
              </a:rPr>
              <a:t>   3</a:t>
            </a:r>
            <a:r>
              <a:rPr lang="en-GB" sz="1400" dirty="0" smtClean="0">
                <a:solidFill>
                  <a:srgbClr val="FF0000"/>
                </a:solidFill>
                <a:latin typeface="Century Gothic" pitchFamily="34" charset="0"/>
              </a:rPr>
              <a:t>22</a:t>
            </a:r>
            <a:r>
              <a:rPr lang="en-GB" sz="1400" dirty="0" smtClean="0">
                <a:latin typeface="Century Gothic" pitchFamily="34" charset="0"/>
              </a:rPr>
              <a:t> (30</a:t>
            </a:r>
            <a:r>
              <a:rPr lang="en-GB" sz="1400" dirty="0" smtClean="0">
                <a:solidFill>
                  <a:srgbClr val="FF0000"/>
                </a:solidFill>
                <a:latin typeface="Century Gothic" pitchFamily="34" charset="0"/>
              </a:rPr>
              <a:t>00</a:t>
            </a:r>
            <a:r>
              <a:rPr lang="en-GB" sz="1400" dirty="0" smtClean="0">
                <a:latin typeface="Century Gothic" pitchFamily="34" charset="0"/>
              </a:rPr>
              <a:t> +26</a:t>
            </a:r>
            <a:r>
              <a:rPr lang="en-GB" sz="1400" dirty="0" smtClean="0">
                <a:solidFill>
                  <a:srgbClr val="FF0000"/>
                </a:solidFill>
                <a:latin typeface="Century Gothic" pitchFamily="34" charset="0"/>
              </a:rPr>
              <a:t>78</a:t>
            </a:r>
            <a:r>
              <a:rPr lang="en-GB" sz="1400" dirty="0" smtClean="0">
                <a:latin typeface="Century Gothic" pitchFamily="34" charset="0"/>
              </a:rPr>
              <a:t>)</a:t>
            </a:r>
          </a:p>
          <a:p>
            <a:r>
              <a:rPr lang="en-GB" sz="1400" dirty="0">
                <a:latin typeface="Century Gothic" pitchFamily="34" charset="0"/>
              </a:rPr>
              <a:t> </a:t>
            </a:r>
            <a:r>
              <a:rPr lang="en-GB" sz="1400" dirty="0" smtClean="0">
                <a:latin typeface="Century Gothic" pitchFamily="34" charset="0"/>
              </a:rPr>
              <a:t> 75</a:t>
            </a:r>
            <a:r>
              <a:rPr lang="en-GB" sz="1400" dirty="0" smtClean="0">
                <a:solidFill>
                  <a:srgbClr val="FF0000"/>
                </a:solidFill>
                <a:latin typeface="Century Gothic" pitchFamily="34" charset="0"/>
              </a:rPr>
              <a:t>43</a:t>
            </a:r>
            <a:endParaRPr lang="en-GB" sz="14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7092280" y="4975720"/>
            <a:ext cx="4513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092280" y="5373216"/>
            <a:ext cx="4513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57221" y="5836622"/>
            <a:ext cx="25250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latin typeface="Century Gothic" pitchFamily="34" charset="0"/>
              </a:rPr>
              <a:t>Add the most significant digits first:</a:t>
            </a:r>
          </a:p>
          <a:p>
            <a:r>
              <a:rPr lang="en-GB" sz="1100" dirty="0" smtClean="0">
                <a:latin typeface="Century Gothic" pitchFamily="34" charset="0"/>
              </a:rPr>
              <a:t>In this example, thousands</a:t>
            </a:r>
            <a:endParaRPr lang="en-GB" sz="1100" dirty="0">
              <a:latin typeface="Century Gothic" pitchFamily="34" charset="0"/>
            </a:endParaRPr>
          </a:p>
        </p:txBody>
      </p:sp>
      <p:sp>
        <p:nvSpPr>
          <p:cNvPr id="23" name="Curved Down Arrow 22"/>
          <p:cNvSpPr/>
          <p:nvPr/>
        </p:nvSpPr>
        <p:spPr>
          <a:xfrm>
            <a:off x="3851920" y="1052736"/>
            <a:ext cx="1296144" cy="576064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Curved Left Arrow 23"/>
          <p:cNvSpPr/>
          <p:nvPr/>
        </p:nvSpPr>
        <p:spPr>
          <a:xfrm>
            <a:off x="8316416" y="3553804"/>
            <a:ext cx="576064" cy="955316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Left Arrow 24"/>
          <p:cNvSpPr/>
          <p:nvPr/>
        </p:nvSpPr>
        <p:spPr>
          <a:xfrm>
            <a:off x="4247964" y="5088005"/>
            <a:ext cx="504056" cy="36004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01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latin typeface="Century Gothic" pitchFamily="34" charset="0"/>
              </a:rPr>
              <a:t>Year 6: Subtraction</a:t>
            </a:r>
            <a:endParaRPr lang="en-GB" sz="2800" b="1" dirty="0">
              <a:latin typeface="Century Gothic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71494"/>
              </p:ext>
            </p:extLst>
          </p:nvPr>
        </p:nvGraphicFramePr>
        <p:xfrm>
          <a:off x="467544" y="1196752"/>
          <a:ext cx="8229600" cy="513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PRACTICAL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MENTAL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en-GB" sz="1400" dirty="0" smtClean="0">
                          <a:latin typeface="Century Gothic" pitchFamily="34" charset="0"/>
                        </a:rPr>
                        <a:t>Use of interactive whiteboard and number lines on whiteboards.</a:t>
                      </a:r>
                    </a:p>
                    <a:p>
                      <a:pPr algn="ctr"/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algn="ctr"/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algn="l"/>
                      <a:r>
                        <a:rPr lang="en-GB" sz="1400" dirty="0" smtClean="0">
                          <a:latin typeface="Century Gothic" pitchFamily="34" charset="0"/>
                        </a:rPr>
                        <a:t>       </a:t>
                      </a:r>
                    </a:p>
                    <a:p>
                      <a:pPr algn="l"/>
                      <a:r>
                        <a:rPr lang="en-GB" sz="1400" dirty="0" smtClean="0">
                          <a:latin typeface="Century Gothic" pitchFamily="34" charset="0"/>
                        </a:rPr>
                        <a:t>           +3               +100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         +10           +9</a:t>
                      </a: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297           300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              400            410     419</a:t>
                      </a: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Mental strategies taught in Year 6 include inverse operation (addition or counting up)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    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 +3           +100               +19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297   300                  400         419</a:t>
                      </a: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STANDARD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INFORMAL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800" dirty="0" smtClean="0"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en-GB" sz="800" dirty="0" smtClean="0">
                          <a:latin typeface="Century Gothic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n-GB" sz="800" dirty="0" smtClean="0">
                          <a:latin typeface="Century Gothic" pitchFamily="34" charset="0"/>
                        </a:rPr>
                        <a:t>4  3 1</a:t>
                      </a:r>
                    </a:p>
                    <a:p>
                      <a:pPr algn="ctr"/>
                      <a:r>
                        <a:rPr lang="en-GB" sz="1400" dirty="0" smtClean="0">
                          <a:latin typeface="Century Gothic" pitchFamily="34" charset="0"/>
                        </a:rPr>
                        <a:t>54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28</a:t>
                      </a:r>
                    </a:p>
                    <a:p>
                      <a:pPr algn="ctr"/>
                      <a:r>
                        <a:rPr lang="en-GB" sz="1400" dirty="0" smtClean="0">
                          <a:latin typeface="Century Gothic" pitchFamily="34" charset="0"/>
                        </a:rPr>
                        <a:t>-27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94</a:t>
                      </a:r>
                    </a:p>
                    <a:p>
                      <a:pPr algn="ctr"/>
                      <a:r>
                        <a:rPr lang="en-GB" sz="1400" dirty="0" smtClean="0">
                          <a:latin typeface="Century Gothic" pitchFamily="34" charset="0"/>
                        </a:rPr>
                        <a:t>26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34</a:t>
                      </a:r>
                    </a:p>
                    <a:p>
                      <a:pPr marL="0" indent="0"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Decomposition</a:t>
                      </a:r>
                    </a:p>
                    <a:p>
                      <a:pPr marL="0" indent="0" algn="ctr"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2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200" b="1" dirty="0" smtClean="0">
                          <a:latin typeface="Century Gothic" pitchFamily="34" charset="0"/>
                        </a:rPr>
                        <a:t>Compensation (rounding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200" b="1" dirty="0" smtClean="0">
                          <a:latin typeface="Century Gothic" pitchFamily="34" charset="0"/>
                        </a:rPr>
                        <a:t>and adjusting)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200" dirty="0" smtClean="0">
                          <a:latin typeface="Century Gothic" pitchFamily="34" charset="0"/>
                        </a:rPr>
                        <a:t> 5345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200" dirty="0" smtClean="0">
                          <a:latin typeface="Century Gothic" pitchFamily="34" charset="0"/>
                        </a:rPr>
                        <a:t>-1767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200" dirty="0" smtClean="0">
                          <a:latin typeface="Century Gothic" pitchFamily="34" charset="0"/>
                        </a:rPr>
                        <a:t> 3345 (5345 -2000)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200" baseline="0" dirty="0" smtClean="0">
                          <a:latin typeface="Century Gothic" pitchFamily="34" charset="0"/>
                        </a:rPr>
                        <a:t>   233 (2000 – 1767)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200" baseline="0" dirty="0" smtClean="0">
                          <a:latin typeface="Century Gothic" pitchFamily="34" charset="0"/>
                        </a:rPr>
                        <a:t> 3578</a:t>
                      </a:r>
                      <a:endParaRPr lang="en-GB" sz="12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83568" y="3284984"/>
            <a:ext cx="3528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rved Down Arrow 5"/>
          <p:cNvSpPr/>
          <p:nvPr/>
        </p:nvSpPr>
        <p:spPr>
          <a:xfrm>
            <a:off x="683568" y="3068960"/>
            <a:ext cx="936104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>
            <a:off x="1619672" y="3068960"/>
            <a:ext cx="1224136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>
            <a:off x="2843808" y="3068960"/>
            <a:ext cx="936104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>
            <a:off x="3779912" y="3068960"/>
            <a:ext cx="576064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788024" y="3284984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rved Down Arrow 12"/>
          <p:cNvSpPr/>
          <p:nvPr/>
        </p:nvSpPr>
        <p:spPr>
          <a:xfrm>
            <a:off x="4788024" y="3068960"/>
            <a:ext cx="504056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>
            <a:off x="5292080" y="3032956"/>
            <a:ext cx="1224136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>
            <a:off x="6516216" y="3068960"/>
            <a:ext cx="864096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43840" y="2380237"/>
            <a:ext cx="5357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r>
              <a:rPr lang="en-GB" dirty="0" smtClean="0">
                <a:solidFill>
                  <a:srgbClr val="FF0000"/>
                </a:solidFill>
              </a:rPr>
              <a:t>00</a:t>
            </a:r>
          </a:p>
          <a:p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19</a:t>
            </a:r>
          </a:p>
          <a:p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dirty="0" smtClean="0">
                <a:solidFill>
                  <a:srgbClr val="FF0000"/>
                </a:solidFill>
              </a:rPr>
              <a:t>3</a:t>
            </a:r>
          </a:p>
          <a:p>
            <a:r>
              <a:rPr lang="en-GB" dirty="0" smtClean="0"/>
              <a:t>1</a:t>
            </a:r>
            <a:r>
              <a:rPr lang="en-GB" dirty="0" smtClean="0">
                <a:solidFill>
                  <a:srgbClr val="FF0000"/>
                </a:solidFill>
              </a:rPr>
              <a:t>22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843840" y="3273875"/>
            <a:ext cx="5357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231740" y="4797152"/>
            <a:ext cx="6120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31740" y="4437112"/>
            <a:ext cx="21602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447764" y="4437112"/>
            <a:ext cx="9001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716016" y="4941168"/>
            <a:ext cx="32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716016" y="5301208"/>
            <a:ext cx="32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732240" y="4082588"/>
            <a:ext cx="21018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latin typeface="Century Gothic" pitchFamily="34" charset="0"/>
              </a:rPr>
              <a:t>Counting up from</a:t>
            </a:r>
          </a:p>
          <a:p>
            <a:r>
              <a:rPr lang="en-GB" sz="1200" b="1" dirty="0">
                <a:latin typeface="Century Gothic" pitchFamily="34" charset="0"/>
              </a:rPr>
              <a:t>t</a:t>
            </a:r>
            <a:r>
              <a:rPr lang="en-GB" sz="1200" b="1" dirty="0" smtClean="0">
                <a:latin typeface="Century Gothic" pitchFamily="34" charset="0"/>
              </a:rPr>
              <a:t>he lower number</a:t>
            </a:r>
          </a:p>
          <a:p>
            <a:r>
              <a:rPr lang="en-GB" sz="1200" dirty="0" smtClean="0">
                <a:latin typeface="Century Gothic" pitchFamily="34" charset="0"/>
              </a:rPr>
              <a:t>           5435</a:t>
            </a:r>
          </a:p>
          <a:p>
            <a:r>
              <a:rPr lang="en-GB" sz="1200" dirty="0">
                <a:latin typeface="Century Gothic" pitchFamily="34" charset="0"/>
              </a:rPr>
              <a:t> </a:t>
            </a:r>
            <a:r>
              <a:rPr lang="en-GB" sz="1200" dirty="0" smtClean="0">
                <a:latin typeface="Century Gothic" pitchFamily="34" charset="0"/>
              </a:rPr>
              <a:t>         -1767</a:t>
            </a:r>
          </a:p>
          <a:p>
            <a:r>
              <a:rPr lang="en-GB" sz="1200" dirty="0">
                <a:latin typeface="Century Gothic" pitchFamily="34" charset="0"/>
              </a:rPr>
              <a:t> </a:t>
            </a:r>
            <a:r>
              <a:rPr lang="en-GB" sz="1200" dirty="0" smtClean="0">
                <a:latin typeface="Century Gothic" pitchFamily="34" charset="0"/>
              </a:rPr>
              <a:t>              33 (+33=1800)</a:t>
            </a:r>
          </a:p>
          <a:p>
            <a:r>
              <a:rPr lang="en-GB" sz="1200" dirty="0">
                <a:latin typeface="Century Gothic" pitchFamily="34" charset="0"/>
              </a:rPr>
              <a:t> </a:t>
            </a:r>
            <a:r>
              <a:rPr lang="en-GB" sz="1200" dirty="0" smtClean="0">
                <a:latin typeface="Century Gothic" pitchFamily="34" charset="0"/>
              </a:rPr>
              <a:t>            200 (+200 = 2000)</a:t>
            </a:r>
          </a:p>
          <a:p>
            <a:r>
              <a:rPr lang="en-GB" sz="1200" dirty="0">
                <a:latin typeface="Century Gothic" pitchFamily="34" charset="0"/>
              </a:rPr>
              <a:t> </a:t>
            </a:r>
            <a:r>
              <a:rPr lang="en-GB" sz="1200" dirty="0" smtClean="0">
                <a:latin typeface="Century Gothic" pitchFamily="34" charset="0"/>
              </a:rPr>
              <a:t>          3435 (+3435    5435)</a:t>
            </a:r>
          </a:p>
          <a:p>
            <a:r>
              <a:rPr lang="en-GB" sz="1200" dirty="0">
                <a:latin typeface="Century Gothic" pitchFamily="34" charset="0"/>
              </a:rPr>
              <a:t> </a:t>
            </a:r>
            <a:r>
              <a:rPr lang="en-GB" sz="1200" dirty="0" smtClean="0">
                <a:latin typeface="Century Gothic" pitchFamily="34" charset="0"/>
              </a:rPr>
              <a:t>          3668 </a:t>
            </a:r>
            <a:endParaRPr lang="en-GB" sz="1200" dirty="0">
              <a:latin typeface="Century Gothic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8172400" y="5301208"/>
            <a:ext cx="10358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7308304" y="5445224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7308304" y="486741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rved Down Arrow 39"/>
          <p:cNvSpPr/>
          <p:nvPr/>
        </p:nvSpPr>
        <p:spPr>
          <a:xfrm>
            <a:off x="3779912" y="1052736"/>
            <a:ext cx="1368152" cy="576064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1" name="Curved Left Arrow 40"/>
          <p:cNvSpPr/>
          <p:nvPr/>
        </p:nvSpPr>
        <p:spPr>
          <a:xfrm>
            <a:off x="8379564" y="3320988"/>
            <a:ext cx="584924" cy="1116124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Left Arrow 41"/>
          <p:cNvSpPr/>
          <p:nvPr/>
        </p:nvSpPr>
        <p:spPr>
          <a:xfrm>
            <a:off x="4355976" y="5517232"/>
            <a:ext cx="432048" cy="432048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70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latin typeface="Century Gothic" pitchFamily="34" charset="0"/>
              </a:rPr>
              <a:t>Year 6: Multiplication</a:t>
            </a:r>
            <a:endParaRPr lang="en-GB" sz="2800" b="1" dirty="0">
              <a:latin typeface="Century Gothic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632318"/>
              </p:ext>
            </p:extLst>
          </p:nvPr>
        </p:nvGraphicFramePr>
        <p:xfrm>
          <a:off x="467544" y="1196752"/>
          <a:ext cx="82296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41148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PRACTICAL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MENTAL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New strategies are introduced, such as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To ‘x25’,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 divide by 4 then multiply by 100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36 x 25 = (36÷4) x 100 = 9 x 100 = 900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FACTORISE a multiplication, </a:t>
                      </a:r>
                      <a:r>
                        <a:rPr lang="en-GB" sz="1400" baseline="0" dirty="0" err="1" smtClean="0">
                          <a:latin typeface="Century Gothic" pitchFamily="34" charset="0"/>
                        </a:rPr>
                        <a:t>eg</a:t>
                      </a:r>
                      <a:endParaRPr lang="en-GB" sz="1400" baseline="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 36 x 42 = 36 x 6 x 7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              = 216 x 7 = 1512</a:t>
                      </a: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Partitioning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         24 x 10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 = 240</a:t>
                      </a: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24 x 16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          24 x 6 = 120 + 24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240 + 120 +24 = </a:t>
                      </a:r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384</a:t>
                      </a:r>
                      <a:endParaRPr lang="en-GB" sz="1400" b="1" dirty="0">
                        <a:solidFill>
                          <a:srgbClr val="FF000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STANDARD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INFORMAL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entury Gothic" pitchFamily="34" charset="0"/>
                        </a:rPr>
                        <a:t>To multiply large numbers by single digit:</a:t>
                      </a:r>
                    </a:p>
                    <a:p>
                      <a:endParaRPr lang="en-GB" sz="12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200" dirty="0" smtClean="0">
                          <a:latin typeface="Century Gothic" pitchFamily="34" charset="0"/>
                        </a:rPr>
                        <a:t>4273 x</a:t>
                      </a:r>
                    </a:p>
                    <a:p>
                      <a:r>
                        <a:rPr lang="en-GB" sz="1200" dirty="0" smtClean="0">
                          <a:latin typeface="Century Gothic" pitchFamily="34" charset="0"/>
                        </a:rPr>
                        <a:t>     8</a:t>
                      </a:r>
                    </a:p>
                    <a:p>
                      <a:r>
                        <a:rPr lang="en-GB" sz="1200" dirty="0" smtClean="0">
                          <a:latin typeface="Century Gothic" pitchFamily="34" charset="0"/>
                        </a:rPr>
                        <a:t>34184</a:t>
                      </a:r>
                    </a:p>
                    <a:p>
                      <a:r>
                        <a:rPr lang="en-GB" sz="120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n-GB" sz="800" dirty="0" smtClean="0">
                          <a:latin typeface="Century Gothic" pitchFamily="34" charset="0"/>
                        </a:rPr>
                        <a:t>2  5  2</a:t>
                      </a:r>
                    </a:p>
                    <a:p>
                      <a:endParaRPr lang="en-GB" sz="8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800" dirty="0" smtClean="0">
                          <a:latin typeface="Century Gothic" pitchFamily="34" charset="0"/>
                        </a:rPr>
                        <a:t>Work from the right and carry.</a:t>
                      </a:r>
                    </a:p>
                    <a:p>
                      <a:pPr marL="0" indent="0">
                        <a:buNone/>
                      </a:pPr>
                      <a:endParaRPr lang="en-GB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200" dirty="0" smtClean="0">
                          <a:latin typeface="Century Gothic" pitchFamily="34" charset="0"/>
                        </a:rPr>
                        <a:t>To multiply decimals:</a:t>
                      </a:r>
                    </a:p>
                    <a:p>
                      <a:pPr marL="0" indent="0">
                        <a:buNone/>
                      </a:pPr>
                      <a:endParaRPr lang="en-GB" sz="12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200" dirty="0" smtClean="0">
                          <a:latin typeface="Century Gothic" pitchFamily="34" charset="0"/>
                        </a:rPr>
                        <a:t>2.57 x 4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200" dirty="0" smtClean="0">
                          <a:latin typeface="Century Gothic" pitchFamily="34" charset="0"/>
                        </a:rPr>
                        <a:t>2.0 x 4 = 8.0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200" dirty="0" smtClean="0">
                          <a:latin typeface="Century Gothic" pitchFamily="34" charset="0"/>
                        </a:rPr>
                        <a:t>0.5 x 4 = 2.0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200" dirty="0" smtClean="0">
                          <a:latin typeface="Century Gothic" pitchFamily="34" charset="0"/>
                        </a:rPr>
                        <a:t>0.07 x 4 = 0.28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200" dirty="0" smtClean="0">
                          <a:latin typeface="Century Gothic" pitchFamily="34" charset="0"/>
                        </a:rPr>
                        <a:t>               10.28</a:t>
                      </a:r>
                      <a:endParaRPr lang="en-GB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200" dirty="0" smtClean="0">
                          <a:latin typeface="Century Gothic" pitchFamily="34" charset="0"/>
                        </a:rPr>
                        <a:t>Long multiplication</a:t>
                      </a:r>
                    </a:p>
                    <a:p>
                      <a:pPr marL="0" indent="0">
                        <a:buNone/>
                      </a:pPr>
                      <a:endParaRPr lang="en-GB" sz="12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200" dirty="0" smtClean="0">
                          <a:latin typeface="Century Gothic" pitchFamily="34" charset="0"/>
                        </a:rPr>
                        <a:t>246 x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200" dirty="0" smtClean="0">
                          <a:latin typeface="Century Gothic" pitchFamily="34" charset="0"/>
                        </a:rPr>
                        <a:t>  35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200" dirty="0" smtClean="0">
                          <a:latin typeface="Century Gothic" pitchFamily="34" charset="0"/>
                        </a:rPr>
                        <a:t>7000  (200 x 35)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200" dirty="0" smtClean="0">
                          <a:latin typeface="Century Gothic" pitchFamily="34" charset="0"/>
                        </a:rPr>
                        <a:t>1400  (40</a:t>
                      </a:r>
                      <a:r>
                        <a:rPr lang="en-GB" sz="1200" baseline="0" dirty="0" smtClean="0">
                          <a:latin typeface="Century Gothic" pitchFamily="34" charset="0"/>
                        </a:rPr>
                        <a:t> x 35)</a:t>
                      </a:r>
                      <a:endParaRPr lang="en-GB" sz="12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200" dirty="0" smtClean="0">
                          <a:latin typeface="Century Gothic" pitchFamily="34" charset="0"/>
                        </a:rPr>
                        <a:t> 210   (6 x 35)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200" dirty="0" smtClean="0">
                          <a:latin typeface="Century Gothic" pitchFamily="34" charset="0"/>
                        </a:rPr>
                        <a:t>8610</a:t>
                      </a:r>
                      <a:endParaRPr lang="en-GB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Grid Method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356 x 24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X      300         50      6      =                 7120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                                                    +1424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20                                                         8544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6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</a:t>
                      </a: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5148064" y="1988840"/>
            <a:ext cx="28803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292080" y="2204864"/>
            <a:ext cx="14401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92280" y="1772816"/>
            <a:ext cx="166423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entury Gothic" pitchFamily="34" charset="0"/>
              </a:rPr>
              <a:t>         </a:t>
            </a:r>
            <a:r>
              <a:rPr lang="en-GB" sz="1400" dirty="0" smtClean="0">
                <a:latin typeface="Century Gothic" pitchFamily="34" charset="0"/>
              </a:rPr>
              <a:t>20 x 16 = 320</a:t>
            </a:r>
          </a:p>
          <a:p>
            <a:r>
              <a:rPr lang="en-GB" sz="1400" dirty="0" smtClean="0">
                <a:latin typeface="Century Gothic" pitchFamily="34" charset="0"/>
              </a:rPr>
              <a:t>24 x 16</a:t>
            </a:r>
          </a:p>
          <a:p>
            <a:r>
              <a:rPr lang="en-GB" sz="1400" dirty="0">
                <a:latin typeface="Century Gothic" pitchFamily="34" charset="0"/>
              </a:rPr>
              <a:t> </a:t>
            </a:r>
            <a:r>
              <a:rPr lang="en-GB" sz="1400" dirty="0" smtClean="0">
                <a:latin typeface="Century Gothic" pitchFamily="34" charset="0"/>
              </a:rPr>
              <a:t>          4 x 16 = 64</a:t>
            </a:r>
          </a:p>
          <a:p>
            <a:endParaRPr lang="en-GB" sz="1400" dirty="0">
              <a:latin typeface="Century Gothic" pitchFamily="34" charset="0"/>
            </a:endParaRPr>
          </a:p>
          <a:p>
            <a:r>
              <a:rPr lang="en-GB" sz="1400" dirty="0" smtClean="0">
                <a:latin typeface="Century Gothic" pitchFamily="34" charset="0"/>
              </a:rPr>
              <a:t>320 + 64 = </a:t>
            </a:r>
            <a:r>
              <a:rPr lang="en-GB" sz="1400" b="1" dirty="0" smtClean="0">
                <a:solidFill>
                  <a:srgbClr val="FF0000"/>
                </a:solidFill>
                <a:latin typeface="Century Gothic" pitchFamily="34" charset="0"/>
              </a:rPr>
              <a:t>384</a:t>
            </a:r>
            <a:endParaRPr lang="en-GB" sz="14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236296" y="1916832"/>
            <a:ext cx="360040" cy="1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16316" y="2204864"/>
            <a:ext cx="25202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32240" y="1970838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or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539552" y="530120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555776" y="5517232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03848" y="5085184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203848" y="566124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932040" y="5373216"/>
            <a:ext cx="1800200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6000</a:t>
            </a:r>
            <a:endParaRPr lang="en-GB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932040" y="5706085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580112" y="5373216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156176" y="5368435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15678" y="538904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6000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5588684" y="537321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1000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6241427" y="535855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120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5015679" y="5706085"/>
            <a:ext cx="74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1200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5592037" y="570703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200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6219336" y="57070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24</a:t>
            </a:r>
            <a:endParaRPr lang="en-GB" dirty="0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7668344" y="5517232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rved Down Arrow 38"/>
          <p:cNvSpPr/>
          <p:nvPr/>
        </p:nvSpPr>
        <p:spPr>
          <a:xfrm>
            <a:off x="3779912" y="1052736"/>
            <a:ext cx="1235767" cy="720080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Curved Left Arrow 39"/>
          <p:cNvSpPr/>
          <p:nvPr/>
        </p:nvSpPr>
        <p:spPr>
          <a:xfrm>
            <a:off x="8100392" y="3573016"/>
            <a:ext cx="792088" cy="1008112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1" name="Left Arrow 40"/>
          <p:cNvSpPr/>
          <p:nvPr/>
        </p:nvSpPr>
        <p:spPr>
          <a:xfrm>
            <a:off x="4363477" y="5891704"/>
            <a:ext cx="390229" cy="377919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62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latin typeface="Century Gothic" pitchFamily="34" charset="0"/>
              </a:rPr>
              <a:t>Reception:   Addition</a:t>
            </a:r>
            <a:endParaRPr lang="en-GB" sz="2800" b="1" dirty="0">
              <a:latin typeface="Century Gothic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168889"/>
              </p:ext>
            </p:extLst>
          </p:nvPr>
        </p:nvGraphicFramePr>
        <p:xfrm>
          <a:off x="467544" y="1268760"/>
          <a:ext cx="8229600" cy="513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PRACTICAL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MENTAL (Jottings)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In Reception to help us with our addition we: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000" b="1" dirty="0" smtClean="0">
                          <a:latin typeface="Century Gothic" pitchFamily="34" charset="0"/>
                        </a:rPr>
                        <a:t>Use small equipment</a:t>
                      </a:r>
                      <a:r>
                        <a:rPr lang="en-GB" sz="1000" b="1" baseline="0" dirty="0" smtClean="0">
                          <a:latin typeface="Century Gothic" pitchFamily="34" charset="0"/>
                        </a:rPr>
                        <a:t> to add, such as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000" baseline="0" dirty="0" smtClean="0">
                          <a:latin typeface="Century Gothic" pitchFamily="34" charset="0"/>
                        </a:rPr>
                        <a:t>Large Dominoes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000" baseline="0" dirty="0" smtClean="0">
                          <a:latin typeface="Century Gothic" pitchFamily="34" charset="0"/>
                        </a:rPr>
                        <a:t>Counters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000" baseline="0" dirty="0" smtClean="0">
                          <a:latin typeface="Century Gothic" pitchFamily="34" charset="0"/>
                        </a:rPr>
                        <a:t>Fingers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000" baseline="0" dirty="0" smtClean="0">
                          <a:latin typeface="Century Gothic" pitchFamily="34" charset="0"/>
                        </a:rPr>
                        <a:t>Multilink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000" baseline="0" dirty="0" smtClean="0">
                          <a:latin typeface="Century Gothic" pitchFamily="34" charset="0"/>
                        </a:rPr>
                        <a:t>Number lines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000" baseline="0" dirty="0" smtClean="0">
                          <a:latin typeface="Century Gothic" pitchFamily="34" charset="0"/>
                        </a:rPr>
                        <a:t>Number Fan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000" baseline="0" dirty="0" smtClean="0">
                          <a:latin typeface="Century Gothic" pitchFamily="34" charset="0"/>
                        </a:rPr>
                        <a:t>Bead strings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>
                        <a:latin typeface="Century Gothic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latin typeface="Century Gothic" pitchFamily="34" charset="0"/>
                        </a:rPr>
                        <a:t>Counting on in our heads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latin typeface="Century Gothic" pitchFamily="34" charset="0"/>
                        </a:rPr>
                        <a:t>Counting in 1s, 2s, and 10s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latin typeface="Century Gothic" pitchFamily="34" charset="0"/>
                        </a:rPr>
                        <a:t>One more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STANDARD</a:t>
                      </a:r>
                      <a:endParaRPr lang="en-GB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INFORMAL (Workings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Out)</a:t>
                      </a:r>
                      <a:endParaRPr lang="en-GB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latin typeface="Century Gothic" pitchFamily="34" charset="0"/>
                        </a:rPr>
                        <a:t>Number sentences using the + and = symbols and        to represent a missing number: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dirty="0" smtClean="0">
                        <a:latin typeface="Century Gothic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latin typeface="Century Gothic" pitchFamily="34" charset="0"/>
                        </a:rPr>
                        <a:t>Numbers to 10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dirty="0" smtClean="0">
                        <a:latin typeface="Century Gothic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latin typeface="Century Gothic" pitchFamily="34" charset="0"/>
                        </a:rPr>
                        <a:t>2  +  3   =  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entury Gothic" pitchFamily="34" charset="0"/>
                        </a:rPr>
                        <a:t>Using bowls and small equipment</a:t>
                      </a:r>
                    </a:p>
                    <a:p>
                      <a:endParaRPr lang="en-GB" dirty="0" smtClean="0">
                        <a:latin typeface="Century Gothic" pitchFamily="34" charset="0"/>
                      </a:endParaRPr>
                    </a:p>
                    <a:p>
                      <a:endParaRPr lang="en-GB" dirty="0" smtClean="0">
                        <a:latin typeface="Century Gothic" pitchFamily="34" charset="0"/>
                      </a:endParaRPr>
                    </a:p>
                    <a:p>
                      <a:r>
                        <a:rPr lang="en-GB" dirty="0" smtClean="0">
                          <a:latin typeface="Century Gothic" pitchFamily="34" charset="0"/>
                        </a:rPr>
                        <a:t>                 </a:t>
                      </a:r>
                      <a:r>
                        <a:rPr lang="en-GB" sz="2800" dirty="0" smtClean="0">
                          <a:latin typeface="Century Gothic" pitchFamily="34" charset="0"/>
                        </a:rPr>
                        <a:t>+             =</a:t>
                      </a:r>
                    </a:p>
                    <a:p>
                      <a:endParaRPr lang="en-GB" sz="28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2800" dirty="0" smtClean="0">
                          <a:latin typeface="Century Gothic" pitchFamily="34" charset="0"/>
                        </a:rPr>
                        <a:t>     3     +    2      =     5</a:t>
                      </a:r>
                      <a:endParaRPr lang="en-GB" sz="28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59832" y="4581128"/>
            <a:ext cx="2880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979712" y="5805264"/>
            <a:ext cx="57606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5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708128" y="4894820"/>
            <a:ext cx="93610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6012160" y="4894820"/>
            <a:ext cx="93610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7596336" y="4797265"/>
            <a:ext cx="93610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4932040" y="5085184"/>
            <a:ext cx="244140" cy="18013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5299873" y="5267520"/>
            <a:ext cx="244140" cy="18013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4966810" y="5553236"/>
            <a:ext cx="244140" cy="18013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6246468" y="5085183"/>
            <a:ext cx="244140" cy="18013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6466019" y="5464984"/>
            <a:ext cx="244140" cy="18013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7820248" y="4937577"/>
            <a:ext cx="244140" cy="18013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8106280" y="4967383"/>
            <a:ext cx="244140" cy="18013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>
            <a:off x="8125048" y="5209850"/>
            <a:ext cx="244140" cy="18013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ounded Rectangle 17"/>
          <p:cNvSpPr/>
          <p:nvPr/>
        </p:nvSpPr>
        <p:spPr>
          <a:xfrm>
            <a:off x="7664896" y="5175249"/>
            <a:ext cx="244140" cy="18013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ounded Rectangle 18"/>
          <p:cNvSpPr/>
          <p:nvPr/>
        </p:nvSpPr>
        <p:spPr>
          <a:xfrm>
            <a:off x="7942318" y="5469032"/>
            <a:ext cx="244140" cy="18013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Curved Down Arrow 19"/>
          <p:cNvSpPr/>
          <p:nvPr/>
        </p:nvSpPr>
        <p:spPr>
          <a:xfrm>
            <a:off x="4067944" y="1340768"/>
            <a:ext cx="1143006" cy="50405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Curved Left Arrow 20"/>
          <p:cNvSpPr/>
          <p:nvPr/>
        </p:nvSpPr>
        <p:spPr>
          <a:xfrm>
            <a:off x="8247118" y="3573016"/>
            <a:ext cx="573354" cy="1224249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Left Arrow 21"/>
          <p:cNvSpPr/>
          <p:nvPr/>
        </p:nvSpPr>
        <p:spPr>
          <a:xfrm>
            <a:off x="4355976" y="5733369"/>
            <a:ext cx="352152" cy="32392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35" name="Picture 11" descr="C:\Users\Clive\AppData\Local\Microsoft\Windows\Temporary Internet Files\Content.IE5\BGH6KDQX\MP90030580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54330"/>
            <a:ext cx="245134" cy="23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 descr="C:\Users\Clive\AppData\Local\Microsoft\Windows\Temporary Internet Files\Content.IE5\BGH6KDQX\MP90030580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172" y="3458351"/>
            <a:ext cx="245134" cy="23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Clive\AppData\Local\Microsoft\Windows\Temporary Internet Files\Content.IE5\BGH6KDQX\MP90030580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54330"/>
            <a:ext cx="245134" cy="23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Clive\AppData\Local\Microsoft\Windows\Temporary Internet Files\Content.IE5\1MEQV7JZ\MC9000300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149" y="1988840"/>
            <a:ext cx="1060689" cy="86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Clive\AppData\Local\Microsoft\Windows\Temporary Internet Files\Content.IE5\B4RWIWJZ\MM900283687[1]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549" y="2817815"/>
            <a:ext cx="6096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Clive\AppData\Local\Microsoft\Windows\Temporary Internet Files\Content.IE5\FN8L17S0\MC90029793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055" y="1844824"/>
            <a:ext cx="424110" cy="81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55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latin typeface="Century Gothic" pitchFamily="34" charset="0"/>
              </a:rPr>
              <a:t>Year 6: Division</a:t>
            </a:r>
            <a:endParaRPr lang="en-GB" sz="2800" b="1" dirty="0">
              <a:latin typeface="Century Gothic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237556"/>
              </p:ext>
            </p:extLst>
          </p:nvPr>
        </p:nvGraphicFramePr>
        <p:xfrm>
          <a:off x="467544" y="1196752"/>
          <a:ext cx="8229600" cy="549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41148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PRACTICAL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MENTAL &amp; JOTTINGS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Estimation</a:t>
                      </a: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23.4  ÷  9 =</a:t>
                      </a: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My estimation is 2.5 because I rounded up 23.4 to 25 and 9 to 10</a:t>
                      </a: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                 25 ÷ 10 = 2.5 </a:t>
                      </a: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</a:t>
                      </a: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Use doubling and halving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GB" sz="1400" dirty="0" err="1" smtClean="0">
                          <a:latin typeface="Century Gothic" pitchFamily="34" charset="0"/>
                        </a:rPr>
                        <a:t>eg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, to x by 50, multiply by 100 then halve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26 x 50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26 x 100 = 2600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2600  ÷ 1300</a:t>
                      </a: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STANDARD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INFORMAL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Century Gothic" pitchFamily="34" charset="0"/>
                        </a:rPr>
                        <a:t>Short Division</a:t>
                      </a:r>
                    </a:p>
                    <a:p>
                      <a:pPr marL="0" indent="0">
                        <a:buNone/>
                      </a:pPr>
                      <a:endParaRPr lang="en-GB" sz="12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200" baseline="0" dirty="0" smtClean="0">
                          <a:latin typeface="Century Gothic" pitchFamily="34" charset="0"/>
                        </a:rPr>
                        <a:t>     32   r 9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200" baseline="0" dirty="0" smtClean="0">
                          <a:latin typeface="Century Gothic" pitchFamily="34" charset="0"/>
                        </a:rPr>
                        <a:t> 6  196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200" baseline="0" dirty="0" smtClean="0">
                          <a:latin typeface="Century Gothic" pitchFamily="34" charset="0"/>
                        </a:rPr>
                        <a:t> 180  (30 x 6)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200" baseline="0" dirty="0" smtClean="0">
                          <a:latin typeface="Century Gothic" pitchFamily="34" charset="0"/>
                        </a:rPr>
                        <a:t>      16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200" baseline="0" dirty="0" smtClean="0">
                          <a:latin typeface="Century Gothic" pitchFamily="34" charset="0"/>
                        </a:rPr>
                        <a:t>      12  (2 x 6)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200" baseline="0" dirty="0" smtClean="0">
                          <a:latin typeface="Century Gothic" pitchFamily="34" charset="0"/>
                        </a:rPr>
                        <a:t>        4   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en-GB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200" b="1" dirty="0" smtClean="0">
                          <a:latin typeface="Century Gothic" pitchFamily="34" charset="0"/>
                        </a:rPr>
                        <a:t>Long Division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200" dirty="0" smtClean="0">
                          <a:latin typeface="Century Gothic" pitchFamily="34" charset="0"/>
                        </a:rPr>
                        <a:t>         34</a:t>
                      </a:r>
                    </a:p>
                    <a:p>
                      <a:pPr marL="228600" indent="-228600">
                        <a:buAutoNum type="arabicPlain" startAt="26"/>
                      </a:pPr>
                      <a:r>
                        <a:rPr lang="en-GB" sz="1200" dirty="0" smtClean="0">
                          <a:latin typeface="Century Gothic" pitchFamily="34" charset="0"/>
                        </a:rPr>
                        <a:t>  884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200" dirty="0" smtClean="0">
                          <a:latin typeface="Century Gothic" pitchFamily="34" charset="0"/>
                        </a:rPr>
                        <a:t>       780  (30x26)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200" dirty="0" smtClean="0">
                          <a:latin typeface="Century Gothic" pitchFamily="34" charset="0"/>
                        </a:rPr>
                        <a:t>       104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200" dirty="0" smtClean="0">
                          <a:latin typeface="Century Gothic" pitchFamily="34" charset="0"/>
                        </a:rPr>
                        <a:t>       104  (4</a:t>
                      </a:r>
                      <a:r>
                        <a:rPr lang="en-GB" sz="1200" baseline="0" dirty="0" smtClean="0">
                          <a:latin typeface="Century Gothic" pitchFamily="34" charset="0"/>
                        </a:rPr>
                        <a:t> x 26)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200" baseline="0" dirty="0" smtClean="0">
                          <a:latin typeface="Century Gothic" pitchFamily="34" charset="0"/>
                        </a:rPr>
                        <a:t>           0</a:t>
                      </a:r>
                      <a:endParaRPr lang="en-GB" sz="12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GB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200" b="1" dirty="0" smtClean="0">
                          <a:latin typeface="Century Gothic" pitchFamily="34" charset="0"/>
                        </a:rPr>
                        <a:t>Division of</a:t>
                      </a:r>
                      <a:r>
                        <a:rPr lang="en-GB" sz="1200" b="1" baseline="0" dirty="0" smtClean="0">
                          <a:latin typeface="Century Gothic" pitchFamily="34" charset="0"/>
                        </a:rPr>
                        <a:t> Decimals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200" baseline="0" dirty="0" smtClean="0">
                          <a:latin typeface="Century Gothic" pitchFamily="34" charset="0"/>
                        </a:rPr>
                        <a:t>      12.5</a:t>
                      </a:r>
                    </a:p>
                    <a:p>
                      <a:pPr marL="228600" indent="-228600">
                        <a:buAutoNum type="arabicPlain" startAt="7"/>
                      </a:pPr>
                      <a:r>
                        <a:rPr lang="en-GB" sz="1200" baseline="0" dirty="0" smtClean="0">
                          <a:latin typeface="Century Gothic" pitchFamily="34" charset="0"/>
                        </a:rPr>
                        <a:t>87.5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200" baseline="0" dirty="0" smtClean="0">
                          <a:latin typeface="Century Gothic" pitchFamily="34" charset="0"/>
                        </a:rPr>
                        <a:t>     70.0 (10 x7)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200" baseline="0" dirty="0" smtClean="0">
                          <a:latin typeface="Century Gothic" pitchFamily="34" charset="0"/>
                        </a:rPr>
                        <a:t>     17.5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200" baseline="0" dirty="0" smtClean="0">
                          <a:latin typeface="Century Gothic" pitchFamily="34" charset="0"/>
                        </a:rPr>
                        <a:t>     14.0 (2 x 7)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200" baseline="0" dirty="0" smtClean="0">
                          <a:latin typeface="Century Gothic" pitchFamily="34" charset="0"/>
                        </a:rPr>
                        <a:t>       3.5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200" baseline="0" dirty="0" smtClean="0">
                          <a:latin typeface="Century Gothic" pitchFamily="34" charset="0"/>
                        </a:rPr>
                        <a:t>       3.5 (0.5 x 7)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200" baseline="0" dirty="0" smtClean="0">
                          <a:latin typeface="Century Gothic" pitchFamily="34" charset="0"/>
                        </a:rPr>
                        <a:t>         0</a:t>
                      </a:r>
                    </a:p>
                    <a:p>
                      <a:pPr marL="0" indent="0">
                        <a:buNone/>
                      </a:pPr>
                      <a:endParaRPr lang="en-GB" sz="1200" baseline="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GB" sz="1200" baseline="0" dirty="0" smtClean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Repeated Subtraction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128 ÷ 16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128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   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32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(2 x 16)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   96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   32      (2 x 16)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   64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   32      (2 x 16)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   32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   32      (2 x 16)             </a:t>
                      </a:r>
                      <a:r>
                        <a:rPr lang="en-GB" sz="2000" b="1" baseline="0" dirty="0" smtClean="0">
                          <a:latin typeface="Century Gothic" pitchFamily="34" charset="0"/>
                        </a:rPr>
                        <a:t>=   8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     0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755576" y="4725144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5576" y="4725144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55576" y="551723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95736" y="458112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95736" y="4581128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195736" y="530120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347864" y="5517232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347864" y="5877272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491880" y="4725144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491880" y="4725144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004048" y="5085184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004048" y="551723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004048" y="587727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031325" y="638132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rved Down Arrow 36"/>
          <p:cNvSpPr/>
          <p:nvPr/>
        </p:nvSpPr>
        <p:spPr>
          <a:xfrm>
            <a:off x="3779912" y="1052736"/>
            <a:ext cx="1404156" cy="720080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Curved Left Arrow 37"/>
          <p:cNvSpPr/>
          <p:nvPr/>
        </p:nvSpPr>
        <p:spPr>
          <a:xfrm>
            <a:off x="8244408" y="3429000"/>
            <a:ext cx="792088" cy="1296144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Left Arrow 38"/>
          <p:cNvSpPr/>
          <p:nvPr/>
        </p:nvSpPr>
        <p:spPr>
          <a:xfrm>
            <a:off x="4427984" y="5982971"/>
            <a:ext cx="432048" cy="36004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13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84976" cy="612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52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2" y="331344"/>
            <a:ext cx="8937574" cy="6279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7413653" y="2742824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435906" y="5042317"/>
            <a:ext cx="3044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37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0" y="188640"/>
            <a:ext cx="8794858" cy="633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7754866" y="2320414"/>
            <a:ext cx="3455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869854" y="3947570"/>
            <a:ext cx="23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69854" y="5373216"/>
            <a:ext cx="273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27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65347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45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latin typeface="Century Gothic" pitchFamily="34" charset="0"/>
              </a:rPr>
              <a:t>Reception:   Subtraction</a:t>
            </a:r>
            <a:endParaRPr lang="en-GB" sz="2800" b="1" dirty="0">
              <a:latin typeface="Century Gothic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245963"/>
              </p:ext>
            </p:extLst>
          </p:nvPr>
        </p:nvGraphicFramePr>
        <p:xfrm>
          <a:off x="417252" y="1048412"/>
          <a:ext cx="8229600" cy="534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PRACTICAL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MENTAL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entury Gothic" pitchFamily="34" charset="0"/>
                        </a:rPr>
                        <a:t>In Reception to help us with our subtraction we: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000" b="1" dirty="0" smtClean="0">
                          <a:latin typeface="Century Gothic" pitchFamily="34" charset="0"/>
                        </a:rPr>
                        <a:t>Use small equipment</a:t>
                      </a:r>
                      <a:r>
                        <a:rPr lang="en-GB" sz="1000" b="1" baseline="0" dirty="0" smtClean="0">
                          <a:latin typeface="Century Gothic" pitchFamily="34" charset="0"/>
                        </a:rPr>
                        <a:t> to add, such as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000" baseline="0" dirty="0" smtClean="0">
                          <a:latin typeface="Century Gothic" pitchFamily="34" charset="0"/>
                        </a:rPr>
                        <a:t>Bead strings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000" baseline="0" dirty="0" smtClean="0">
                          <a:latin typeface="Century Gothic" pitchFamily="34" charset="0"/>
                        </a:rPr>
                        <a:t>Large Dominoes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000" baseline="0" dirty="0" smtClean="0">
                          <a:latin typeface="Century Gothic" pitchFamily="34" charset="0"/>
                        </a:rPr>
                        <a:t>Counters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000" baseline="0" dirty="0" smtClean="0">
                          <a:latin typeface="Century Gothic" pitchFamily="34" charset="0"/>
                        </a:rPr>
                        <a:t>Fingers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000" baseline="0" dirty="0" smtClean="0">
                          <a:latin typeface="Century Gothic" pitchFamily="34" charset="0"/>
                        </a:rPr>
                        <a:t>Multilink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000" baseline="0" dirty="0" smtClean="0">
                          <a:latin typeface="Century Gothic" pitchFamily="34" charset="0"/>
                        </a:rPr>
                        <a:t>Number lines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000" baseline="0" dirty="0" smtClean="0">
                          <a:latin typeface="Century Gothic" pitchFamily="34" charset="0"/>
                        </a:rPr>
                        <a:t>Number Fan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000" baseline="0" dirty="0" smtClean="0">
                          <a:latin typeface="Century Gothic" pitchFamily="34" charset="0"/>
                        </a:rPr>
                        <a:t>Cuisenaire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>
                        <a:latin typeface="Century Gothic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latin typeface="Century Gothic" pitchFamily="34" charset="0"/>
                        </a:rPr>
                        <a:t>Counting on and </a:t>
                      </a:r>
                      <a:r>
                        <a:rPr lang="en-GB" b="1" dirty="0" smtClean="0">
                          <a:latin typeface="Century Gothic" pitchFamily="34" charset="0"/>
                        </a:rPr>
                        <a:t>back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latin typeface="Century Gothic" pitchFamily="34" charset="0"/>
                        </a:rPr>
                        <a:t>Counting in 1s, 2s, and 10s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latin typeface="Century Gothic" pitchFamily="34" charset="0"/>
                        </a:rPr>
                        <a:t>Finding one less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STANDARD</a:t>
                      </a:r>
                      <a:endParaRPr lang="en-GB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INFORMAL (Workings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Out)</a:t>
                      </a:r>
                      <a:endParaRPr lang="en-GB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latin typeface="Century Gothic" pitchFamily="34" charset="0"/>
                        </a:rPr>
                        <a:t>Number sentences using the -- and = symbols and        to represent a missing number: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dirty="0" smtClean="0">
                        <a:latin typeface="Century Gothic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latin typeface="Century Gothic" pitchFamily="34" charset="0"/>
                        </a:rPr>
                        <a:t>Numbers to 10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dirty="0" smtClean="0">
                        <a:latin typeface="Century Gothic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latin typeface="Century Gothic" pitchFamily="34" charset="0"/>
                        </a:rPr>
                        <a:t>3  -  1   =  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entury Gothic" pitchFamily="34" charset="0"/>
                        </a:rPr>
                        <a:t>Using bowls and small equipment</a:t>
                      </a:r>
                    </a:p>
                    <a:p>
                      <a:endParaRPr lang="en-GB" dirty="0" smtClean="0">
                        <a:latin typeface="Century Gothic" pitchFamily="34" charset="0"/>
                      </a:endParaRPr>
                    </a:p>
                    <a:p>
                      <a:endParaRPr lang="en-GB" dirty="0" smtClean="0">
                        <a:latin typeface="Century Gothic" pitchFamily="34" charset="0"/>
                      </a:endParaRPr>
                    </a:p>
                    <a:p>
                      <a:r>
                        <a:rPr lang="en-GB" dirty="0" smtClean="0">
                          <a:latin typeface="Century Gothic" pitchFamily="34" charset="0"/>
                        </a:rPr>
                        <a:t>                 </a:t>
                      </a:r>
                      <a:r>
                        <a:rPr lang="en-GB" sz="2800" dirty="0" smtClean="0">
                          <a:latin typeface="Century Gothic" pitchFamily="34" charset="0"/>
                        </a:rPr>
                        <a:t>             </a:t>
                      </a: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  </a:t>
                      </a: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      </a:t>
                      </a:r>
                      <a:r>
                        <a:rPr lang="en-GB" sz="1400" b="1" dirty="0" smtClean="0">
                          <a:latin typeface="Century Gothic" pitchFamily="34" charset="0"/>
                        </a:rPr>
                        <a:t>3 flowers take away one = 2</a:t>
                      </a: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      At this stage it is about the physical </a:t>
                      </a: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      process of taking things away</a:t>
                      </a:r>
                    </a:p>
                    <a:p>
                      <a:r>
                        <a:rPr lang="en-GB" sz="2800" dirty="0" smtClean="0">
                          <a:latin typeface="Century Gothic" pitchFamily="34" charset="0"/>
                        </a:rPr>
                        <a:t>                        </a:t>
                      </a:r>
                      <a:endParaRPr lang="en-GB" sz="88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10117" y="4130272"/>
            <a:ext cx="2880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945031" y="5481341"/>
            <a:ext cx="57606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2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20" name="Curved Down Arrow 19"/>
          <p:cNvSpPr/>
          <p:nvPr/>
        </p:nvSpPr>
        <p:spPr>
          <a:xfrm>
            <a:off x="4067944" y="1340768"/>
            <a:ext cx="1143006" cy="50405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Curved Left Arrow 20"/>
          <p:cNvSpPr/>
          <p:nvPr/>
        </p:nvSpPr>
        <p:spPr>
          <a:xfrm>
            <a:off x="8394315" y="2963403"/>
            <a:ext cx="573354" cy="1224249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Left Arrow 21"/>
          <p:cNvSpPr/>
          <p:nvPr/>
        </p:nvSpPr>
        <p:spPr>
          <a:xfrm>
            <a:off x="4355976" y="5733369"/>
            <a:ext cx="352152" cy="32392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35" name="Picture 11" descr="C:\Users\Clive\AppData\Local\Microsoft\Windows\Temporary Internet Files\Content.IE5\BGH6KDQX\MP90030580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04" y="3220979"/>
            <a:ext cx="245134" cy="23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 descr="C:\Users\Clive\AppData\Local\Microsoft\Windows\Temporary Internet Files\Content.IE5\BGH6KDQX\MP90030580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130" y="3220979"/>
            <a:ext cx="245134" cy="23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Clive\AppData\Local\Microsoft\Windows\Temporary Internet Files\Content.IE5\BGH6KDQX\MP90030580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10614"/>
            <a:ext cx="245134" cy="23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Clive\AppData\Local\Microsoft\Windows\Temporary Internet Files\Content.IE5\1MEQV7JZ\MC9000300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149" y="1988840"/>
            <a:ext cx="1060689" cy="86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Clive\AppData\Local\Microsoft\Windows\Temporary Internet Files\Content.IE5\B4RWIWJZ\MM900283687[1]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549" y="2817815"/>
            <a:ext cx="6096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Clive\AppData\Local\Microsoft\Windows\Temporary Internet Files\Content.IE5\FN8L17S0\MC90029793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055" y="1844824"/>
            <a:ext cx="424110" cy="81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15816" y="5085184"/>
            <a:ext cx="1320455" cy="900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Key Objective</a:t>
            </a:r>
          </a:p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To begin to relate subtraction to taking away</a:t>
            </a:r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Clive\AppData\Local\Microsoft\Windows\Temporary Internet Files\Content.IE5\BGH6KDQX\MC90039145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74288"/>
            <a:ext cx="720090" cy="9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Clive\AppData\Local\Microsoft\Windows\Temporary Internet Files\Content.IE5\BGH6KDQX\MC90039145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864" y="4274288"/>
            <a:ext cx="720090" cy="9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Clive\AppData\Local\Microsoft\Windows\Temporary Internet Files\Content.IE5\BGH6KDQX\MC90039145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252" y="4274288"/>
            <a:ext cx="720090" cy="9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6488252" y="4274288"/>
            <a:ext cx="720090" cy="91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488252" y="4274288"/>
            <a:ext cx="720090" cy="91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44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92" y="192602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Century Gothic" pitchFamily="34" charset="0"/>
              </a:rPr>
              <a:t>Reception:   Multiplication</a:t>
            </a:r>
            <a:endParaRPr lang="en-GB" sz="2800" b="1" dirty="0">
              <a:latin typeface="Century Gothic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281668"/>
              </p:ext>
            </p:extLst>
          </p:nvPr>
        </p:nvGraphicFramePr>
        <p:xfrm>
          <a:off x="417252" y="1048412"/>
          <a:ext cx="8229600" cy="543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PRACTICAL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MENTAL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000" b="1" baseline="0" dirty="0" smtClean="0">
                          <a:latin typeface="Century Gothic" pitchFamily="34" charset="0"/>
                        </a:rPr>
                        <a:t>Repeated Addition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000" b="1" baseline="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000" b="1" baseline="0" dirty="0" smtClean="0">
                          <a:latin typeface="Century Gothic" pitchFamily="34" charset="0"/>
                        </a:rPr>
                        <a:t>           +              </a:t>
                      </a:r>
                      <a:r>
                        <a:rPr lang="en-GB" sz="1400" b="1" baseline="0" dirty="0" smtClean="0">
                          <a:latin typeface="Century Gothic" pitchFamily="34" charset="0"/>
                        </a:rPr>
                        <a:t>=   2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000" b="1" baseline="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000" b="1" baseline="0" dirty="0" smtClean="0">
                          <a:latin typeface="Century Gothic" pitchFamily="34" charset="0"/>
                        </a:rPr>
                        <a:t>           +            +            +              </a:t>
                      </a:r>
                      <a:r>
                        <a:rPr lang="en-GB" sz="1400" b="1" baseline="0" dirty="0" smtClean="0">
                          <a:latin typeface="Century Gothic" pitchFamily="34" charset="0"/>
                        </a:rPr>
                        <a:t>=   4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000" b="1" baseline="0" dirty="0" smtClean="0">
                          <a:latin typeface="Century Gothic" pitchFamily="34" charset="0"/>
                        </a:rPr>
                        <a:t>                                                                                               2 + 2 = 4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000" b="1" baseline="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000" b="1" baseline="0" dirty="0" smtClean="0">
                          <a:latin typeface="Century Gothic" pitchFamily="34" charset="0"/>
                        </a:rPr>
                        <a:t>           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000" b="1" baseline="0" dirty="0" smtClean="0">
                          <a:latin typeface="Century Gothic" pitchFamily="34" charset="0"/>
                        </a:rPr>
                        <a:t>           +             +             +              +              +                   </a:t>
                      </a:r>
                      <a:r>
                        <a:rPr lang="en-GB" sz="1400" b="1" baseline="0" dirty="0" smtClean="0">
                          <a:latin typeface="Century Gothic" pitchFamily="34" charset="0"/>
                        </a:rPr>
                        <a:t>=   6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000" b="1" baseline="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000" b="1" baseline="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000" b="1" baseline="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000" b="1" baseline="0" dirty="0" smtClean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>
                        <a:latin typeface="Century Gothic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latin typeface="Century Gothic" pitchFamily="34" charset="0"/>
                        </a:rPr>
                        <a:t>Counting on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latin typeface="Century Gothic" pitchFamily="34" charset="0"/>
                        </a:rPr>
                        <a:t>Counting in 1s, 2s, and 10s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latin typeface="Century Gothic" pitchFamily="34" charset="0"/>
                        </a:rPr>
                        <a:t>Counting 1 more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latin typeface="Century Gothic" pitchFamily="34" charset="0"/>
                        </a:rPr>
                        <a:t>Counting 5 more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STANDARD</a:t>
                      </a:r>
                      <a:endParaRPr lang="en-GB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INFORMAL (Workings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Out)</a:t>
                      </a:r>
                      <a:endParaRPr lang="en-GB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latin typeface="Century Gothic" pitchFamily="34" charset="0"/>
                        </a:rPr>
                        <a:t>Number sentences using the X and = symbols and        to represent a missing number: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dirty="0" smtClean="0">
                        <a:latin typeface="Century Gothic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latin typeface="Century Gothic" pitchFamily="34" charset="0"/>
                        </a:rPr>
                        <a:t>Numbers to 10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dirty="0" smtClean="0">
                        <a:latin typeface="Century Gothic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latin typeface="Century Gothic" pitchFamily="34" charset="0"/>
                        </a:rPr>
                        <a:t>3 x 2=  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entury Gothic" pitchFamily="34" charset="0"/>
                        </a:rPr>
                        <a:t>Using setting circles to make groups of small</a:t>
                      </a:r>
                      <a:r>
                        <a:rPr lang="en-GB" baseline="0" dirty="0" smtClean="0">
                          <a:latin typeface="Century Gothic" pitchFamily="34" charset="0"/>
                        </a:rPr>
                        <a:t> equipment</a:t>
                      </a:r>
                      <a:endParaRPr lang="en-GB" dirty="0" smtClean="0">
                        <a:latin typeface="Century Gothic" pitchFamily="34" charset="0"/>
                      </a:endParaRPr>
                    </a:p>
                    <a:p>
                      <a:r>
                        <a:rPr lang="en-GB" dirty="0" smtClean="0">
                          <a:latin typeface="Century Gothic" pitchFamily="34" charset="0"/>
                        </a:rPr>
                        <a:t>        </a:t>
                      </a:r>
                      <a:r>
                        <a:rPr lang="en-GB" sz="2800" dirty="0" smtClean="0">
                          <a:latin typeface="Century Gothic" pitchFamily="34" charset="0"/>
                        </a:rPr>
                        <a:t>             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     </a:t>
                      </a:r>
                      <a:r>
                        <a:rPr lang="en-GB" sz="1200" b="1" dirty="0" smtClean="0">
                          <a:latin typeface="Century Gothic" pitchFamily="34" charset="0"/>
                        </a:rPr>
                        <a:t>How many altogether?</a:t>
                      </a:r>
                    </a:p>
                    <a:p>
                      <a:endParaRPr lang="en-GB" sz="1200" b="1" dirty="0" smtClean="0">
                        <a:latin typeface="Century Gothic" pitchFamily="34" charset="0"/>
                      </a:endParaRPr>
                    </a:p>
                    <a:p>
                      <a:endParaRPr lang="en-GB" sz="1200" b="1" dirty="0" smtClean="0">
                        <a:latin typeface="Century Gothic" pitchFamily="34" charset="0"/>
                      </a:endParaRPr>
                    </a:p>
                    <a:p>
                      <a:endParaRPr lang="en-GB" sz="1200" b="1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200" b="1" dirty="0" smtClean="0">
                          <a:latin typeface="Century Gothic" pitchFamily="34" charset="0"/>
                        </a:rPr>
                        <a:t>         3 X 2   =   6                      3 sets of 2 altogether is ..</a:t>
                      </a: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  </a:t>
                      </a: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      </a:t>
                      </a:r>
                      <a:r>
                        <a:rPr lang="en-GB" sz="2800" dirty="0" smtClean="0">
                          <a:latin typeface="Century Gothic" pitchFamily="34" charset="0"/>
                        </a:rPr>
                        <a:t>                        </a:t>
                      </a:r>
                      <a:endParaRPr lang="en-GB" sz="88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17013" y="4388237"/>
            <a:ext cx="2880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831926" y="5693258"/>
            <a:ext cx="689169" cy="503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" name="Curved Down Arrow 19"/>
          <p:cNvSpPr/>
          <p:nvPr/>
        </p:nvSpPr>
        <p:spPr>
          <a:xfrm>
            <a:off x="4022104" y="971715"/>
            <a:ext cx="1143006" cy="50405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Curved Left Arrow 20"/>
          <p:cNvSpPr/>
          <p:nvPr/>
        </p:nvSpPr>
        <p:spPr>
          <a:xfrm>
            <a:off x="8532940" y="2891215"/>
            <a:ext cx="573354" cy="1224249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Left Arrow 21"/>
          <p:cNvSpPr/>
          <p:nvPr/>
        </p:nvSpPr>
        <p:spPr>
          <a:xfrm>
            <a:off x="4287295" y="5211367"/>
            <a:ext cx="352152" cy="32392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915816" y="5085184"/>
            <a:ext cx="1320455" cy="900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1 set of 3 is 3</a:t>
            </a:r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Clive\AppData\Local\Microsoft\Windows\Temporary Internet Files\Content.IE5\FN8L17S0\MC90043689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68227"/>
            <a:ext cx="353194" cy="35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Clive\AppData\Local\Microsoft\Windows\Temporary Internet Files\Content.IE5\FN8L17S0\MC90043689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668227"/>
            <a:ext cx="353194" cy="35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Clive\AppData\Local\Microsoft\Windows\Temporary Internet Files\Content.IE5\FN8L17S0\MC90043689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7" y="2166301"/>
            <a:ext cx="353194" cy="35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Clive\AppData\Local\Microsoft\Windows\Temporary Internet Files\Content.IE5\FN8L17S0\MC90043689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2153801"/>
            <a:ext cx="353194" cy="35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Clive\AppData\Local\Microsoft\Windows\Temporary Internet Files\Content.IE5\FN8L17S0\MC90043689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732" y="2153801"/>
            <a:ext cx="353194" cy="35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Clive\AppData\Local\Microsoft\Windows\Temporary Internet Files\Content.IE5\FN8L17S0\MC90043689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319" y="2163199"/>
            <a:ext cx="353194" cy="35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Clive\AppData\Local\Microsoft\Windows\Temporary Internet Files\Content.IE5\FN8L17S0\MC90043689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50" y="2686898"/>
            <a:ext cx="353194" cy="35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Clive\AppData\Local\Microsoft\Windows\Temporary Internet Files\Content.IE5\FN8L17S0\MC90043689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89" y="2686898"/>
            <a:ext cx="353194" cy="35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Clive\AppData\Local\Microsoft\Windows\Temporary Internet Files\Content.IE5\FN8L17S0\MC90043689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47" y="2686898"/>
            <a:ext cx="353194" cy="35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Clive\AppData\Local\Microsoft\Windows\Temporary Internet Files\Content.IE5\FN8L17S0\MC90043689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692" y="2686898"/>
            <a:ext cx="353194" cy="35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Clive\AppData\Local\Microsoft\Windows\Temporary Internet Files\Content.IE5\FN8L17S0\MC90043689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689" y="2714618"/>
            <a:ext cx="353194" cy="35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Clive\AppData\Local\Microsoft\Windows\Temporary Internet Files\Content.IE5\FN8L17S0\MC90043689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419" y="2714618"/>
            <a:ext cx="353194" cy="35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live\AppData\Local\Microsoft\Windows\Temporary Internet Files\Content.IE5\BGH6KDQX\MC90044874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176" y="1475771"/>
            <a:ext cx="558095" cy="37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Users\Clive\AppData\Local\Microsoft\Windows\Temporary Internet Files\Content.IE5\BGH6KDQX\MC90044874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465" y="1847834"/>
            <a:ext cx="578806" cy="38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48264" y="2714618"/>
            <a:ext cx="1446051" cy="860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Century Gothic" pitchFamily="34" charset="0"/>
              </a:rPr>
              <a:t>Doubling numbers to 5 using fingers and mental recall</a:t>
            </a:r>
            <a:endParaRPr lang="en-GB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788024" y="4725144"/>
            <a:ext cx="422926" cy="4862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Oval 40"/>
          <p:cNvSpPr/>
          <p:nvPr/>
        </p:nvSpPr>
        <p:spPr>
          <a:xfrm>
            <a:off x="5400977" y="4725142"/>
            <a:ext cx="422926" cy="4862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Oval 41"/>
          <p:cNvSpPr/>
          <p:nvPr/>
        </p:nvSpPr>
        <p:spPr>
          <a:xfrm>
            <a:off x="6084168" y="4725143"/>
            <a:ext cx="422926" cy="4862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lowchart: Decision 9"/>
          <p:cNvSpPr/>
          <p:nvPr/>
        </p:nvSpPr>
        <p:spPr>
          <a:xfrm>
            <a:off x="4822137" y="4821533"/>
            <a:ext cx="190573" cy="153160"/>
          </a:xfrm>
          <a:prstGeom prst="flowChartDecis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Flowchart: Decision 42"/>
          <p:cNvSpPr/>
          <p:nvPr/>
        </p:nvSpPr>
        <p:spPr>
          <a:xfrm>
            <a:off x="4974537" y="4973933"/>
            <a:ext cx="190573" cy="153160"/>
          </a:xfrm>
          <a:prstGeom prst="flowChartDecis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Flowchart: Decision 43"/>
          <p:cNvSpPr/>
          <p:nvPr/>
        </p:nvSpPr>
        <p:spPr>
          <a:xfrm>
            <a:off x="5421867" y="4769810"/>
            <a:ext cx="190573" cy="153160"/>
          </a:xfrm>
          <a:prstGeom prst="flowChartDecis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Flowchart: Decision 44"/>
          <p:cNvSpPr/>
          <p:nvPr/>
        </p:nvSpPr>
        <p:spPr>
          <a:xfrm>
            <a:off x="6105058" y="4771222"/>
            <a:ext cx="190573" cy="153160"/>
          </a:xfrm>
          <a:prstGeom prst="flowChartDecis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Flowchart: Decision 45"/>
          <p:cNvSpPr/>
          <p:nvPr/>
        </p:nvSpPr>
        <p:spPr>
          <a:xfrm>
            <a:off x="5592812" y="4933436"/>
            <a:ext cx="190573" cy="153160"/>
          </a:xfrm>
          <a:prstGeom prst="flowChartDecis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Flowchart: Decision 46"/>
          <p:cNvSpPr/>
          <p:nvPr/>
        </p:nvSpPr>
        <p:spPr>
          <a:xfrm>
            <a:off x="6265370" y="4946249"/>
            <a:ext cx="190573" cy="153160"/>
          </a:xfrm>
          <a:prstGeom prst="flowChartDecis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73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92" y="192602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Century Gothic" pitchFamily="34" charset="0"/>
              </a:rPr>
              <a:t>Reception:   Division</a:t>
            </a:r>
            <a:endParaRPr lang="en-GB" sz="2800" b="1" dirty="0">
              <a:latin typeface="Century Gothic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596542"/>
              </p:ext>
            </p:extLst>
          </p:nvPr>
        </p:nvGraphicFramePr>
        <p:xfrm>
          <a:off x="417252" y="1048412"/>
          <a:ext cx="8229600" cy="55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PRACTICAL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MENTAL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600" b="1" baseline="0" dirty="0" smtClean="0">
                          <a:latin typeface="Century Gothic" pitchFamily="34" charset="0"/>
                        </a:rPr>
                        <a:t>Practically sharing objects/ small equipment.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600" b="1" baseline="0" dirty="0" smtClean="0">
                          <a:latin typeface="Century Gothic" pitchFamily="34" charset="0"/>
                        </a:rPr>
                        <a:t>Not only in maths lessons but also during continuous provision.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000" b="1" baseline="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000" b="1" baseline="0" dirty="0" smtClean="0">
                          <a:latin typeface="Century Gothic" pitchFamily="34" charset="0"/>
                        </a:rPr>
                        <a:t>         </a:t>
                      </a:r>
                      <a:endParaRPr lang="en-GB" sz="1400" b="1" baseline="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000" b="1" baseline="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000" b="1" baseline="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000" b="1" baseline="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000" b="1" baseline="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000" b="1" baseline="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000" b="1" baseline="0" dirty="0" smtClean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>
                        <a:latin typeface="Century Gothic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latin typeface="Century Gothic" pitchFamily="34" charset="0"/>
                        </a:rPr>
                        <a:t>Counting on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latin typeface="Century Gothic" pitchFamily="34" charset="0"/>
                        </a:rPr>
                        <a:t>Counting in 1s, 2s, and 10s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latin typeface="Century Gothic" pitchFamily="34" charset="0"/>
                        </a:rPr>
                        <a:t>Counting 1 more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latin typeface="Century Gothic" pitchFamily="34" charset="0"/>
                        </a:rPr>
                        <a:t>Counting 5 more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STANDARD</a:t>
                      </a:r>
                      <a:endParaRPr lang="en-GB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INFORMAL (Workings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Out)</a:t>
                      </a:r>
                      <a:endParaRPr lang="en-GB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latin typeface="Century Gothic" pitchFamily="34" charset="0"/>
                        </a:rPr>
                        <a:t>Number sentences using the</a:t>
                      </a:r>
                      <a:r>
                        <a:rPr lang="en-GB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n-GB" dirty="0" smtClean="0">
                          <a:latin typeface="Century Gothic" pitchFamily="34" charset="0"/>
                        </a:rPr>
                        <a:t>÷ and = symbols and        to represent a missing number: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dirty="0" smtClean="0">
                        <a:latin typeface="Century Gothic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latin typeface="Century Gothic" pitchFamily="34" charset="0"/>
                        </a:rPr>
                        <a:t>10 ÷ 2 = 5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dirty="0" smtClean="0">
                        <a:latin typeface="Century Gothic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dirty="0" smtClean="0">
                          <a:latin typeface="Century Gothic" pitchFamily="34" charset="0"/>
                        </a:rPr>
                        <a:t>6 ÷ 2 = 3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dirty="0" smtClean="0">
                          <a:latin typeface="Century Gothic" pitchFamily="34" charset="0"/>
                        </a:rPr>
                        <a:t>  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latin typeface="Century Gothic" pitchFamily="34" charset="0"/>
                        </a:rPr>
                        <a:t>Using small equipment in bowls</a:t>
                      </a:r>
                      <a:r>
                        <a:rPr lang="en-GB" sz="1600" b="0" baseline="0" dirty="0" smtClean="0">
                          <a:latin typeface="Century Gothic" pitchFamily="34" charset="0"/>
                        </a:rPr>
                        <a:t> during snack time – practical activities.</a:t>
                      </a:r>
                    </a:p>
                    <a:p>
                      <a:endParaRPr lang="en-GB" sz="1600" b="0" baseline="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600" b="1" baseline="0" dirty="0" smtClean="0">
                          <a:latin typeface="Century Gothic" pitchFamily="34" charset="0"/>
                        </a:rPr>
                        <a:t>10 balls; share between 2 children equally. One for you, one for me, etc.</a:t>
                      </a:r>
                    </a:p>
                    <a:p>
                      <a:endParaRPr lang="en-GB" sz="1600" b="1" baseline="0" dirty="0" smtClean="0">
                        <a:latin typeface="Century Gothic" pitchFamily="34" charset="0"/>
                      </a:endParaRPr>
                    </a:p>
                    <a:p>
                      <a:endParaRPr lang="en-GB" sz="1600" b="0" dirty="0" smtClean="0">
                        <a:latin typeface="Century Gothic" pitchFamily="34" charset="0"/>
                      </a:endParaRPr>
                    </a:p>
                    <a:p>
                      <a:endParaRPr lang="en-GB" sz="1200" b="1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      </a:t>
                      </a:r>
                      <a:r>
                        <a:rPr lang="en-GB" sz="2800" dirty="0" smtClean="0">
                          <a:latin typeface="Century Gothic" pitchFamily="34" charset="0"/>
                        </a:rPr>
                        <a:t>                        </a:t>
                      </a:r>
                      <a:endParaRPr lang="en-GB" sz="88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17013" y="4388237"/>
            <a:ext cx="2880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Curved Down Arrow 19"/>
          <p:cNvSpPr/>
          <p:nvPr/>
        </p:nvSpPr>
        <p:spPr>
          <a:xfrm>
            <a:off x="4022104" y="971715"/>
            <a:ext cx="1143006" cy="50405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Curved Left Arrow 20"/>
          <p:cNvSpPr/>
          <p:nvPr/>
        </p:nvSpPr>
        <p:spPr>
          <a:xfrm>
            <a:off x="8532940" y="2891215"/>
            <a:ext cx="573354" cy="1224249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Left Arrow 21"/>
          <p:cNvSpPr/>
          <p:nvPr/>
        </p:nvSpPr>
        <p:spPr>
          <a:xfrm>
            <a:off x="4287295" y="5211367"/>
            <a:ext cx="352152" cy="32392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915816" y="5085184"/>
            <a:ext cx="1320455" cy="900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8 sweets shared by 4 children is 2 sweets each.</a:t>
            </a:r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Users\Clive\AppData\Local\Microsoft\Windows\Temporary Internet Files\Content.IE5\BGH6KDQX\MC90044874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1465"/>
            <a:ext cx="558095" cy="37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Users\Clive\AppData\Local\Microsoft\Windows\Temporary Internet Files\Content.IE5\BGH6KDQX\MC90044874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120" y="2936367"/>
            <a:ext cx="578806" cy="38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48264" y="2714618"/>
            <a:ext cx="1446051" cy="860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Century Gothic" pitchFamily="34" charset="0"/>
              </a:rPr>
              <a:t>Halving numbers to 10 using fingers and mental recall</a:t>
            </a:r>
            <a:endParaRPr lang="en-GB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110081" y="2557153"/>
            <a:ext cx="783950" cy="7286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3194917" y="2547587"/>
            <a:ext cx="456359" cy="334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Oval 47"/>
          <p:cNvSpPr/>
          <p:nvPr/>
        </p:nvSpPr>
        <p:spPr>
          <a:xfrm>
            <a:off x="3184668" y="2933879"/>
            <a:ext cx="456359" cy="334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894031" y="2714618"/>
            <a:ext cx="266998" cy="1765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48" idx="2"/>
          </p:cNvCxnSpPr>
          <p:nvPr/>
        </p:nvCxnSpPr>
        <p:spPr>
          <a:xfrm>
            <a:off x="2894031" y="3100910"/>
            <a:ext cx="2906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owchart: Decision 48"/>
          <p:cNvSpPr/>
          <p:nvPr/>
        </p:nvSpPr>
        <p:spPr>
          <a:xfrm>
            <a:off x="2302487" y="2674613"/>
            <a:ext cx="190573" cy="153160"/>
          </a:xfrm>
          <a:prstGeom prst="flowChartDecis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Flowchart: Decision 49"/>
          <p:cNvSpPr/>
          <p:nvPr/>
        </p:nvSpPr>
        <p:spPr>
          <a:xfrm>
            <a:off x="2569114" y="2751193"/>
            <a:ext cx="190573" cy="153160"/>
          </a:xfrm>
          <a:prstGeom prst="flowChartDecis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Flowchart: Decision 50"/>
          <p:cNvSpPr/>
          <p:nvPr/>
        </p:nvSpPr>
        <p:spPr>
          <a:xfrm>
            <a:off x="2207200" y="2925914"/>
            <a:ext cx="190573" cy="153160"/>
          </a:xfrm>
          <a:prstGeom prst="flowChartDecis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Flowchart: Decision 51"/>
          <p:cNvSpPr/>
          <p:nvPr/>
        </p:nvSpPr>
        <p:spPr>
          <a:xfrm>
            <a:off x="2502056" y="2984135"/>
            <a:ext cx="190573" cy="153160"/>
          </a:xfrm>
          <a:prstGeom prst="flowChartDecis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Flowchart: Decision 52"/>
          <p:cNvSpPr/>
          <p:nvPr/>
        </p:nvSpPr>
        <p:spPr>
          <a:xfrm>
            <a:off x="3222274" y="2578549"/>
            <a:ext cx="190573" cy="153160"/>
          </a:xfrm>
          <a:prstGeom prst="flowChartDecis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Flowchart: Decision 53"/>
          <p:cNvSpPr/>
          <p:nvPr/>
        </p:nvSpPr>
        <p:spPr>
          <a:xfrm>
            <a:off x="3385470" y="2695134"/>
            <a:ext cx="190573" cy="153160"/>
          </a:xfrm>
          <a:prstGeom prst="flowChartDecis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Flowchart: Decision 54"/>
          <p:cNvSpPr/>
          <p:nvPr/>
        </p:nvSpPr>
        <p:spPr>
          <a:xfrm>
            <a:off x="3252960" y="2976559"/>
            <a:ext cx="190573" cy="153160"/>
          </a:xfrm>
          <a:prstGeom prst="flowChartDecis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Flowchart: Decision 55"/>
          <p:cNvSpPr/>
          <p:nvPr/>
        </p:nvSpPr>
        <p:spPr>
          <a:xfrm>
            <a:off x="3390754" y="3089149"/>
            <a:ext cx="190573" cy="153160"/>
          </a:xfrm>
          <a:prstGeom prst="flowChartDecis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4740406" y="5427606"/>
            <a:ext cx="194421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7" name="Picture 3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086" y="5487370"/>
            <a:ext cx="364047" cy="2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581" y="5772921"/>
            <a:ext cx="364047" cy="2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196" y="5462607"/>
            <a:ext cx="364047" cy="2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3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046" y="5439451"/>
            <a:ext cx="364047" cy="2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522" y="5587621"/>
            <a:ext cx="364047" cy="2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3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628" y="6056063"/>
            <a:ext cx="364047" cy="2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3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612" y="6085807"/>
            <a:ext cx="364047" cy="2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3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43" y="5985397"/>
            <a:ext cx="364047" cy="2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3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022" y="5761602"/>
            <a:ext cx="364047" cy="2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663" y="5779262"/>
            <a:ext cx="364047" cy="2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6732240" y="5535290"/>
            <a:ext cx="1800700" cy="503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Oval 67"/>
          <p:cNvSpPr/>
          <p:nvPr/>
        </p:nvSpPr>
        <p:spPr>
          <a:xfrm>
            <a:off x="6732240" y="6133726"/>
            <a:ext cx="1779535" cy="503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0" name="Picture 3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641" y="5606696"/>
            <a:ext cx="364047" cy="2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594" y="5626115"/>
            <a:ext cx="364047" cy="2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265" y="5629473"/>
            <a:ext cx="364047" cy="2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218" y="5632084"/>
            <a:ext cx="364047" cy="2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3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655" y="5632084"/>
            <a:ext cx="364047" cy="2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702" y="6243600"/>
            <a:ext cx="364047" cy="2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3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265" y="6225879"/>
            <a:ext cx="364047" cy="2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3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12" y="6205852"/>
            <a:ext cx="364047" cy="2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3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93" y="6219505"/>
            <a:ext cx="364047" cy="2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3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030" y="6244533"/>
            <a:ext cx="364047" cy="2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97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5707326" y="4977172"/>
            <a:ext cx="1079747" cy="3089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5707326" y="4946018"/>
            <a:ext cx="1079747" cy="361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latin typeface="Century Gothic" pitchFamily="34" charset="0"/>
              </a:rPr>
              <a:t>Year 1: Addition</a:t>
            </a:r>
            <a:endParaRPr lang="en-GB" sz="2800" b="1" dirty="0">
              <a:latin typeface="Century Gothic" pitchFamily="34" charset="0"/>
            </a:endParaRPr>
          </a:p>
        </p:txBody>
      </p:sp>
      <p:pic>
        <p:nvPicPr>
          <p:cNvPr id="1026" name="Picture 2" descr="C:\Users\Clive\AppData\Local\Microsoft\Windows\Temporary Internet Files\Content.IE5\FN8L17S0\MP91022065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35" y="2097660"/>
            <a:ext cx="360040" cy="35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1402506"/>
              </p:ext>
            </p:extLst>
          </p:nvPr>
        </p:nvGraphicFramePr>
        <p:xfrm>
          <a:off x="323528" y="1124743"/>
          <a:ext cx="8568952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36309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PRACTICAL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MENTAL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2178553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Use of number lines, 100 square, fingers, number fans, counters and small equipment.</a:t>
                      </a: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342900" indent="-342900">
                        <a:buAutoNum type="arabicPlain" startAt="5"/>
                      </a:pPr>
                      <a:r>
                        <a:rPr lang="en-GB" sz="1800" baseline="0" dirty="0" smtClean="0">
                          <a:latin typeface="Century Gothic" pitchFamily="34" charset="0"/>
                        </a:rPr>
                        <a:t>+  4  =  9  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aseline="0" dirty="0" smtClean="0">
                          <a:latin typeface="Century Gothic" pitchFamily="34" charset="0"/>
                        </a:rPr>
                        <a:t>                                     +</a:t>
                      </a: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</a:t>
                      </a: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Number bonds to 20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Counting in steps of 1s, 2s, 5s, and 10s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Recall doubles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 of all numbers to al least 20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Addition facts for totals to at least 20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Addition can be done in any order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Multiples of 1s, 2s, 5s, 10s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Find the difference (the gap between the numbers)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Solve practical word problems, involving additions to 10 and then 20.</a:t>
                      </a: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6309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STANDARD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INFORMAL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626200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Century Gothic" pitchFamily="34" charset="0"/>
                        </a:rPr>
                        <a:t>Number sentences to 20</a:t>
                      </a: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342900" indent="-342900">
                        <a:buAutoNum type="arabicPlain" startAt="3"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+  4  =                                             + 7  =  10   </a:t>
                      </a:r>
                    </a:p>
                    <a:p>
                      <a:pPr marL="0" indent="0"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342900" indent="-342900">
                        <a:buAutoNum type="arabicPlain" startAt="13"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+                  =  17</a:t>
                      </a:r>
                    </a:p>
                    <a:p>
                      <a:pPr marL="0" indent="0">
                        <a:buNone/>
                      </a:pPr>
                      <a:endParaRPr lang="en-GB" sz="1400" baseline="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                                                  </a:t>
                      </a:r>
                      <a:r>
                        <a:rPr lang="en-GB" sz="1400" b="1" baseline="0" dirty="0" smtClean="0">
                          <a:latin typeface="Century Gothic" pitchFamily="34" charset="0"/>
                        </a:rPr>
                        <a:t>Find the missing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b="1" baseline="0" dirty="0" smtClean="0">
                          <a:latin typeface="Century Gothic" pitchFamily="34" charset="0"/>
                        </a:rPr>
                        <a:t>            =  3      + 14                   numbers</a:t>
                      </a:r>
                      <a:endParaRPr lang="en-GB" sz="1400" b="1" dirty="0" smtClean="0">
                        <a:latin typeface="Century Gothic" pitchFamily="34" charset="0"/>
                      </a:endParaRPr>
                    </a:p>
                    <a:p>
                      <a:pPr marL="342900" indent="-342900">
                        <a:buAutoNum type="arabicPlain" startAt="3"/>
                      </a:pP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/>
                        <a:t>          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Jane had 3 balls. She was given 2 more.    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  How many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balls does she have now?</a:t>
                      </a:r>
                      <a:endParaRPr lang="en-GB" sz="1400" baseline="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baseline="0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baseline="0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aseline="0" dirty="0" smtClean="0"/>
                        <a:t>                                      </a:t>
                      </a:r>
                      <a:r>
                        <a:rPr lang="en-GB" sz="2000" b="1" baseline="0" dirty="0" smtClean="0"/>
                        <a:t>+</a:t>
                      </a:r>
                      <a:r>
                        <a:rPr lang="en-GB" sz="1400" baseline="0" dirty="0" smtClean="0"/>
                        <a:t>   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2000" b="1" dirty="0" smtClean="0"/>
                        <a:t>      3 + 2 = 5</a:t>
                      </a:r>
                      <a:endParaRPr lang="en-GB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Clive\AppData\Local\Microsoft\Windows\Temporary Internet Files\Content.IE5\FN8L17S0\MP91022065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975" y="2097660"/>
            <a:ext cx="360040" cy="35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live\AppData\Local\Microsoft\Windows\Temporary Internet Files\Content.IE5\FN8L17S0\MP91022065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095" y="2097660"/>
            <a:ext cx="360040" cy="35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Clive\AppData\Local\Microsoft\Windows\Temporary Internet Files\Content.IE5\FN8L17S0\MP91022065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055" y="2097660"/>
            <a:ext cx="360040" cy="35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Clive\AppData\Local\Microsoft\Windows\Temporary Internet Files\Content.IE5\FN8L17S0\MP91022065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97660"/>
            <a:ext cx="360040" cy="35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Clive\AppData\Local\Microsoft\Windows\Temporary Internet Files\Content.IE5\FN8L17S0\MP91022065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975" y="2888216"/>
            <a:ext cx="360040" cy="35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Clive\AppData\Local\Microsoft\Windows\Temporary Internet Files\Content.IE5\FN8L17S0\MP91022065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876" y="2883357"/>
            <a:ext cx="360040" cy="35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live\AppData\Local\Microsoft\Windows\Temporary Internet Files\Content.IE5\FN8L17S0\MP91022065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16" y="2888216"/>
            <a:ext cx="360040" cy="35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 flipV="1">
            <a:off x="1691680" y="472514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 flipV="1">
            <a:off x="1187624" y="544522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 flipV="1">
            <a:off x="2915816" y="469399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Isosceles Triangle 2"/>
          <p:cNvSpPr/>
          <p:nvPr/>
        </p:nvSpPr>
        <p:spPr>
          <a:xfrm>
            <a:off x="543589" y="6213000"/>
            <a:ext cx="504056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3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839" y="4892526"/>
            <a:ext cx="364047" cy="2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595" y="4892526"/>
            <a:ext cx="364047" cy="2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48" y="4892526"/>
            <a:ext cx="364047" cy="2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838" y="5307184"/>
            <a:ext cx="364047" cy="2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509" y="5307184"/>
            <a:ext cx="364047" cy="2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Clive\AppData\Local\Microsoft\Windows\Temporary Internet Files\Content.IE5\FN8L17S0\MP91022065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956" y="2888216"/>
            <a:ext cx="360040" cy="35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U-Turn Arrow 14"/>
          <p:cNvSpPr/>
          <p:nvPr/>
        </p:nvSpPr>
        <p:spPr>
          <a:xfrm>
            <a:off x="3823155" y="1196752"/>
            <a:ext cx="1499393" cy="504056"/>
          </a:xfrm>
          <a:prstGeom prst="utur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0" name="Down Arrow 39"/>
          <p:cNvSpPr/>
          <p:nvPr/>
        </p:nvSpPr>
        <p:spPr>
          <a:xfrm>
            <a:off x="7956376" y="3501008"/>
            <a:ext cx="288032" cy="64807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Left Arrow 40"/>
          <p:cNvSpPr/>
          <p:nvPr/>
        </p:nvSpPr>
        <p:spPr>
          <a:xfrm>
            <a:off x="4355976" y="6093296"/>
            <a:ext cx="567863" cy="335728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Oval 41"/>
          <p:cNvSpPr/>
          <p:nvPr/>
        </p:nvSpPr>
        <p:spPr>
          <a:xfrm>
            <a:off x="6732240" y="4892526"/>
            <a:ext cx="2088232" cy="13204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4" name="Picture 3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656" y="5030598"/>
            <a:ext cx="364047" cy="2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313" y="5397674"/>
            <a:ext cx="364047" cy="2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19" y="5079411"/>
            <a:ext cx="364047" cy="2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368" y="5697252"/>
            <a:ext cx="364047" cy="2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942" y="5552763"/>
            <a:ext cx="364047" cy="2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1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latin typeface="Century Gothic" pitchFamily="34" charset="0"/>
              </a:rPr>
              <a:t>Year 1: Subtraction</a:t>
            </a:r>
            <a:endParaRPr lang="en-GB" sz="2800" b="1" dirty="0">
              <a:latin typeface="Century Gothic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366242"/>
              </p:ext>
            </p:extLst>
          </p:nvPr>
        </p:nvGraphicFramePr>
        <p:xfrm>
          <a:off x="467544" y="1196752"/>
          <a:ext cx="8229600" cy="540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PRACTICAL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MENTAL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Use of Number Lines;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 100 square, fingers, number fans, counters and small equipment.</a:t>
                      </a:r>
                    </a:p>
                    <a:p>
                      <a:endParaRPr lang="en-GB" sz="1400" baseline="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</a:t>
                      </a: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Halve numbers to 20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Subtraction of a one digit number or two digit number and a multiple of 10 from a two digit number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Number facts subtraction to at least 5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Count back in 1s, 2s, 5s, and 10s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Number bonds to 10</a:t>
                      </a:r>
                      <a:endParaRPr lang="en-GB" sz="14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STANDARD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INFORMAL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Number sentences using</a:t>
                      </a:r>
                      <a:r>
                        <a:rPr lang="en-GB" sz="1400" b="1" dirty="0" smtClean="0">
                          <a:latin typeface="Century Gothic" pitchFamily="34" charset="0"/>
                        </a:rPr>
                        <a:t> – 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and </a:t>
                      </a:r>
                      <a:r>
                        <a:rPr lang="en-GB" sz="1400" b="1" dirty="0" smtClean="0">
                          <a:latin typeface="Century Gothic" pitchFamily="34" charset="0"/>
                        </a:rPr>
                        <a:t>= </a:t>
                      </a:r>
                      <a:r>
                        <a:rPr lang="en-GB" sz="1400" dirty="0" smtClean="0">
                          <a:latin typeface="Century Gothic" pitchFamily="34" charset="0"/>
                        </a:rPr>
                        <a:t>signs</a:t>
                      </a:r>
                    </a:p>
                    <a:p>
                      <a:pPr marL="0" indent="0"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           10 –               = 6</a:t>
                      </a:r>
                    </a:p>
                    <a:p>
                      <a:pPr marL="0" indent="0"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                    -   3       = 7</a:t>
                      </a:r>
                    </a:p>
                    <a:p>
                      <a:pPr marL="0" indent="0"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                  10 +  5  =            </a:t>
                      </a:r>
                    </a:p>
                    <a:p>
                      <a:pPr marL="0" indent="0"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There are 20 children in our class. Three are away today. How many are here?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dirty="0" smtClean="0"/>
                        <a:t>                        </a:t>
                      </a:r>
                      <a:r>
                        <a:rPr lang="en-GB" sz="2000" b="1" dirty="0" smtClean="0"/>
                        <a:t>20 – 3  = 17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000" dirty="0" smtClean="0"/>
                        <a:t>I I I</a:t>
                      </a:r>
                      <a:r>
                        <a:rPr lang="en-GB" sz="2000" baseline="0" dirty="0" smtClean="0"/>
                        <a:t> I </a:t>
                      </a:r>
                      <a:r>
                        <a:rPr lang="en-GB" sz="2000" baseline="0" dirty="0" err="1" smtClean="0"/>
                        <a:t>I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I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I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I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I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I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I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I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I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I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I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I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I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I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I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I</a:t>
                      </a:r>
                      <a:endParaRPr lang="en-GB" sz="2000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4" descr="C:\Users\Clive\AppData\Local\Microsoft\Windows\Temporary Internet Files\Content.IE5\FN8L17S0\MC90029793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372" y="2784172"/>
            <a:ext cx="424110" cy="81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35212" y="2492896"/>
            <a:ext cx="1012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Using Fingers</a:t>
            </a:r>
          </a:p>
          <a:p>
            <a:endParaRPr lang="en-GB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568564" y="3068960"/>
            <a:ext cx="1002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Use a hundred</a:t>
            </a:r>
          </a:p>
          <a:p>
            <a:r>
              <a:rPr lang="en-GB" sz="1000" dirty="0" smtClean="0"/>
              <a:t>Square to make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000" dirty="0" smtClean="0"/>
              <a:t>1 less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000" dirty="0" smtClean="0"/>
              <a:t>10 less</a:t>
            </a:r>
            <a:endParaRPr lang="en-GB" sz="1000" dirty="0"/>
          </a:p>
        </p:txBody>
      </p:sp>
      <p:sp>
        <p:nvSpPr>
          <p:cNvPr id="9" name="Rectangle 8"/>
          <p:cNvSpPr/>
          <p:nvPr/>
        </p:nvSpPr>
        <p:spPr>
          <a:xfrm>
            <a:off x="3635896" y="2326057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3635896" y="2492896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35896" y="2564904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1"/>
            <a:endCxn id="9" idx="3"/>
          </p:cNvCxnSpPr>
          <p:nvPr/>
        </p:nvCxnSpPr>
        <p:spPr>
          <a:xfrm>
            <a:off x="3635896" y="2686097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635896" y="2954561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779912" y="2326057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9" idx="0"/>
            <a:endCxn id="9" idx="2"/>
          </p:cNvCxnSpPr>
          <p:nvPr/>
        </p:nvCxnSpPr>
        <p:spPr>
          <a:xfrm>
            <a:off x="4031940" y="2326057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211960" y="2326057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07358" y="2470073"/>
            <a:ext cx="1488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 – 1 =</a:t>
            </a:r>
          </a:p>
          <a:p>
            <a:endParaRPr lang="en-GB" dirty="0"/>
          </a:p>
          <a:p>
            <a:r>
              <a:rPr lang="en-GB" dirty="0" smtClean="0"/>
              <a:t>10 – 2 =  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1685511" y="2564904"/>
            <a:ext cx="366209" cy="2745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1685510" y="3069472"/>
            <a:ext cx="366209" cy="2745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Connector 36"/>
          <p:cNvCxnSpPr/>
          <p:nvPr/>
        </p:nvCxnSpPr>
        <p:spPr>
          <a:xfrm>
            <a:off x="3635896" y="2839405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868614" y="5085184"/>
            <a:ext cx="32712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1317352" y="5458506"/>
            <a:ext cx="32712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2714446" y="5898938"/>
            <a:ext cx="32712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" name="Straight Connector 45"/>
          <p:cNvCxnSpPr/>
          <p:nvPr/>
        </p:nvCxnSpPr>
        <p:spPr>
          <a:xfrm>
            <a:off x="4932040" y="5483775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rved Down Arrow 6"/>
          <p:cNvSpPr/>
          <p:nvPr/>
        </p:nvSpPr>
        <p:spPr>
          <a:xfrm>
            <a:off x="3779912" y="1052736"/>
            <a:ext cx="1440160" cy="50405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8388424" y="3569450"/>
            <a:ext cx="676740" cy="1187151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4211960" y="5746538"/>
            <a:ext cx="720080" cy="44043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53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latin typeface="Century Gothic" pitchFamily="34" charset="0"/>
              </a:rPr>
              <a:t>Year 1: Multiplication</a:t>
            </a:r>
            <a:endParaRPr lang="en-GB" sz="2800" b="1" dirty="0">
              <a:latin typeface="Century Gothic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883573"/>
              </p:ext>
            </p:extLst>
          </p:nvPr>
        </p:nvGraphicFramePr>
        <p:xfrm>
          <a:off x="467544" y="1196752"/>
          <a:ext cx="8229600" cy="510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PRACTICAL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itchFamily="34" charset="0"/>
                        </a:rPr>
                        <a:t>MENTAL</a:t>
                      </a:r>
                      <a:endParaRPr lang="en-GB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b="1" dirty="0" smtClean="0">
                          <a:latin typeface="Century Gothic" pitchFamily="34" charset="0"/>
                        </a:rPr>
                        <a:t>Setting hoops</a:t>
                      </a: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                                     </a:t>
                      </a:r>
                      <a:r>
                        <a:rPr lang="en-GB" sz="1400" b="1" dirty="0" smtClean="0">
                          <a:latin typeface="Century Gothic" pitchFamily="34" charset="0"/>
                        </a:rPr>
                        <a:t>= 9</a:t>
                      </a: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 </a:t>
                      </a: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GB" sz="1400" dirty="0" smtClean="0">
                          <a:latin typeface="Century Gothic" pitchFamily="34" charset="0"/>
                        </a:rPr>
                        <a:t>Repeated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 Addition</a:t>
                      </a:r>
                    </a:p>
                    <a:p>
                      <a:r>
                        <a:rPr lang="en-GB" sz="1400" baseline="0" dirty="0" err="1" smtClean="0">
                          <a:latin typeface="Century Gothic" pitchFamily="34" charset="0"/>
                        </a:rPr>
                        <a:t>Unifix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 towers - make a double</a:t>
                      </a: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000" dirty="0" smtClean="0">
                          <a:latin typeface="Century Gothic" pitchFamily="34" charset="0"/>
                        </a:rPr>
                        <a:t>Chanting in steps of 1s, 2s, 3s, 5sx, and 10s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000" dirty="0" smtClean="0">
                          <a:latin typeface="Century Gothic" pitchFamily="34" charset="0"/>
                        </a:rPr>
                        <a:t>Quick recall of all doubles to 20</a:t>
                      </a:r>
                      <a:endParaRPr lang="en-GB" sz="20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STANDARD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INFORMAL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sz="140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000" b="1" dirty="0" smtClean="0">
                          <a:latin typeface="Century Gothic" pitchFamily="34" charset="0"/>
                        </a:rPr>
                        <a:t>                0, 5,__, __, 20</a:t>
                      </a:r>
                    </a:p>
                    <a:p>
                      <a:pPr marL="0" indent="0">
                        <a:buNone/>
                      </a:pPr>
                      <a:endParaRPr lang="en-GB" sz="2000" b="1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000" b="1" dirty="0" smtClean="0">
                          <a:latin typeface="Century Gothic" pitchFamily="34" charset="0"/>
                        </a:rPr>
                        <a:t>                double</a:t>
                      </a:r>
                      <a:r>
                        <a:rPr lang="en-GB" sz="2000" b="1" baseline="0" dirty="0" smtClean="0">
                          <a:latin typeface="Century Gothic" pitchFamily="34" charset="0"/>
                        </a:rPr>
                        <a:t> 2 = 4</a:t>
                      </a:r>
                    </a:p>
                    <a:p>
                      <a:pPr marL="0" indent="0">
                        <a:buNone/>
                      </a:pPr>
                      <a:endParaRPr lang="en-GB" sz="2000" b="1" baseline="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000" b="1" baseline="0" dirty="0" smtClean="0">
                          <a:latin typeface="Century Gothic" pitchFamily="34" charset="0"/>
                        </a:rPr>
                        <a:t>                 2+ 2 = 4 </a:t>
                      </a:r>
                    </a:p>
                    <a:p>
                      <a:pPr marL="0" indent="0">
                        <a:buNone/>
                      </a:pPr>
                      <a:endParaRPr lang="en-GB" sz="20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dirty="0" smtClean="0">
                          <a:latin typeface="Century Gothic" pitchFamily="34" charset="0"/>
                        </a:rPr>
                        <a:t>There</a:t>
                      </a:r>
                      <a:r>
                        <a:rPr lang="en-GB" sz="1400" baseline="0" dirty="0" smtClean="0">
                          <a:latin typeface="Century Gothic" pitchFamily="34" charset="0"/>
                        </a:rPr>
                        <a:t> are three ducks in three different ponds.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baseline="0" dirty="0" smtClean="0">
                          <a:latin typeface="Century Gothic" pitchFamily="34" charset="0"/>
                        </a:rPr>
                        <a:t>How many ducks altogether?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dirty="0" smtClean="0"/>
                        <a:t>      +              +              +               +               =</a:t>
                      </a:r>
                      <a:r>
                        <a:rPr lang="en-GB" sz="1400" baseline="0" dirty="0" smtClean="0"/>
                        <a:t> 10p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2051720" y="1772816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42721" y="1772816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39552" y="2348880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xxx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4000" y="2358463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xxx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763688" y="2358463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xxx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1880" y="1772816"/>
            <a:ext cx="10081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entury Gothic" pitchFamily="34" charset="0"/>
              </a:rPr>
              <a:t>Use of 100 square,</a:t>
            </a:r>
          </a:p>
          <a:p>
            <a:r>
              <a:rPr lang="en-GB" sz="1200" dirty="0" smtClean="0">
                <a:latin typeface="Century Gothic" pitchFamily="34" charset="0"/>
              </a:rPr>
              <a:t>Number fans,</a:t>
            </a:r>
          </a:p>
          <a:p>
            <a:r>
              <a:rPr lang="en-GB" sz="1200" dirty="0" smtClean="0">
                <a:latin typeface="Century Gothic" pitchFamily="34" charset="0"/>
              </a:rPr>
              <a:t>Counters and small equipment</a:t>
            </a:r>
            <a:endParaRPr lang="en-GB" sz="1200" dirty="0">
              <a:latin typeface="Century Gothic" pitchFamily="34" charset="0"/>
            </a:endParaRPr>
          </a:p>
        </p:txBody>
      </p:sp>
      <p:pic>
        <p:nvPicPr>
          <p:cNvPr id="11" name="Picture 14" descr="C:\Users\Clive\AppData\Local\Microsoft\Windows\Temporary Internet Files\Content.IE5\FN8L17S0\MC90029793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27" y="2383558"/>
            <a:ext cx="424110" cy="81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3145482" y="3068960"/>
            <a:ext cx="56242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26693" y="3429000"/>
            <a:ext cx="878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Use fingers</a:t>
            </a:r>
            <a:endParaRPr lang="en-GB" sz="1200" dirty="0"/>
          </a:p>
        </p:txBody>
      </p:sp>
      <p:sp>
        <p:nvSpPr>
          <p:cNvPr id="15" name="Oval 14"/>
          <p:cNvSpPr/>
          <p:nvPr/>
        </p:nvSpPr>
        <p:spPr>
          <a:xfrm>
            <a:off x="4716016" y="5301208"/>
            <a:ext cx="108012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7380312" y="5325123"/>
            <a:ext cx="108012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096583" y="5413556"/>
            <a:ext cx="108012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Description: http://www.drawingcoach.com/image-files/cartoon_ducks_st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998160"/>
            <a:ext cx="390525" cy="43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Description: http://www.drawingcoach.com/image-files/cartoon_ducks_st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813" y="5018030"/>
            <a:ext cx="390525" cy="43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Description: http://www.drawingcoach.com/image-files/cartoon_ducks_st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611" y="5027268"/>
            <a:ext cx="390525" cy="43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Description: http://www.drawingcoach.com/image-files/cartoon_ducks_st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898" y="5112366"/>
            <a:ext cx="390525" cy="43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Description: http://www.drawingcoach.com/image-files/cartoon_ducks_st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380" y="5120246"/>
            <a:ext cx="390525" cy="43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Description: http://www.drawingcoach.com/image-files/cartoon_ducks_st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893" y="5120246"/>
            <a:ext cx="390525" cy="43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Description: http://www.drawingcoach.com/image-files/cartoon_ducks_st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007295"/>
            <a:ext cx="390525" cy="43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Description: http://www.drawingcoach.com/image-files/cartoon_ducks_st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875" y="5019539"/>
            <a:ext cx="390525" cy="43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Description: http://www.drawingcoach.com/image-files/cartoon_ducks_st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27" y="5035148"/>
            <a:ext cx="390525" cy="434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Oval 26"/>
          <p:cNvSpPr/>
          <p:nvPr/>
        </p:nvSpPr>
        <p:spPr>
          <a:xfrm>
            <a:off x="4737324" y="5805264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2</a:t>
            </a:r>
            <a:r>
              <a:rPr lang="en-GB" sz="900" dirty="0" smtClean="0">
                <a:solidFill>
                  <a:schemeClr val="tx1"/>
                </a:solidFill>
              </a:rPr>
              <a:t>p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009332" y="5805264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2p</a:t>
            </a:r>
          </a:p>
        </p:txBody>
      </p:sp>
      <p:sp>
        <p:nvSpPr>
          <p:cNvPr id="29" name="Oval 28"/>
          <p:cNvSpPr/>
          <p:nvPr/>
        </p:nvSpPr>
        <p:spPr>
          <a:xfrm>
            <a:off x="5360924" y="5804868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2p</a:t>
            </a:r>
          </a:p>
        </p:txBody>
      </p:sp>
      <p:sp>
        <p:nvSpPr>
          <p:cNvPr id="30" name="Oval 29"/>
          <p:cNvSpPr/>
          <p:nvPr/>
        </p:nvSpPr>
        <p:spPr>
          <a:xfrm>
            <a:off x="7306916" y="5790975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2p</a:t>
            </a:r>
          </a:p>
        </p:txBody>
      </p:sp>
      <p:sp>
        <p:nvSpPr>
          <p:cNvPr id="31" name="Oval 30"/>
          <p:cNvSpPr/>
          <p:nvPr/>
        </p:nvSpPr>
        <p:spPr>
          <a:xfrm>
            <a:off x="6636643" y="5790975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2p</a:t>
            </a:r>
          </a:p>
        </p:txBody>
      </p:sp>
      <p:sp>
        <p:nvSpPr>
          <p:cNvPr id="9" name="Curved Down Arrow 8"/>
          <p:cNvSpPr/>
          <p:nvPr/>
        </p:nvSpPr>
        <p:spPr>
          <a:xfrm>
            <a:off x="3707904" y="1124744"/>
            <a:ext cx="1653020" cy="576064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Curved Left Arrow 11"/>
          <p:cNvSpPr/>
          <p:nvPr/>
        </p:nvSpPr>
        <p:spPr>
          <a:xfrm>
            <a:off x="8460432" y="3429000"/>
            <a:ext cx="576064" cy="1224136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Left Arrow 31"/>
          <p:cNvSpPr/>
          <p:nvPr/>
        </p:nvSpPr>
        <p:spPr>
          <a:xfrm>
            <a:off x="4355976" y="5470123"/>
            <a:ext cx="360040" cy="26313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8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3957</Words>
  <Application>Microsoft Office PowerPoint</Application>
  <PresentationFormat>On-screen Show (4:3)</PresentationFormat>
  <Paragraphs>1231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Reception:   Addition</vt:lpstr>
      <vt:lpstr>Reception:   Subtraction</vt:lpstr>
      <vt:lpstr>Reception:   Multiplication</vt:lpstr>
      <vt:lpstr>Reception:   Division</vt:lpstr>
      <vt:lpstr>Year 1: Addition</vt:lpstr>
      <vt:lpstr>Year 1: Subtraction</vt:lpstr>
      <vt:lpstr>Year 1: Multiplication</vt:lpstr>
      <vt:lpstr>Year 1: Division</vt:lpstr>
      <vt:lpstr>Year 2: Addition</vt:lpstr>
      <vt:lpstr>Year 2: Subtraction</vt:lpstr>
      <vt:lpstr>Year 2: Multiplication</vt:lpstr>
      <vt:lpstr>Year 2: Division</vt:lpstr>
      <vt:lpstr>Year 3: Addition</vt:lpstr>
      <vt:lpstr>Year 3: Subtraction</vt:lpstr>
      <vt:lpstr>Year 3: Multiplication</vt:lpstr>
      <vt:lpstr>Year 3: Division</vt:lpstr>
      <vt:lpstr>Year 4: Addition</vt:lpstr>
      <vt:lpstr>Year 4: Subtraction</vt:lpstr>
      <vt:lpstr>Year 4: Multiplication</vt:lpstr>
      <vt:lpstr>Year 4: Division</vt:lpstr>
      <vt:lpstr>Year 5: Addition</vt:lpstr>
      <vt:lpstr>Year 5: Subtraction</vt:lpstr>
      <vt:lpstr>Year 5: Multiplication</vt:lpstr>
      <vt:lpstr>Year 5: Division</vt:lpstr>
      <vt:lpstr>Year 6: Addition</vt:lpstr>
      <vt:lpstr>Year 6: Subtraction</vt:lpstr>
      <vt:lpstr>Year 6: Multiplication</vt:lpstr>
      <vt:lpstr>Year 6: Division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Clive</dc:creator>
  <cp:lastModifiedBy>b</cp:lastModifiedBy>
  <cp:revision>104</cp:revision>
  <dcterms:created xsi:type="dcterms:W3CDTF">2012-10-27T10:16:25Z</dcterms:created>
  <dcterms:modified xsi:type="dcterms:W3CDTF">2014-07-09T19:42:09Z</dcterms:modified>
</cp:coreProperties>
</file>